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315" r:id="rId4"/>
    <p:sldId id="297" r:id="rId5"/>
    <p:sldId id="318" r:id="rId6"/>
    <p:sldId id="316" r:id="rId7"/>
    <p:sldId id="321" r:id="rId8"/>
    <p:sldId id="305" r:id="rId9"/>
    <p:sldId id="322" r:id="rId10"/>
    <p:sldId id="319" r:id="rId11"/>
    <p:sldId id="320" r:id="rId12"/>
  </p:sldIdLst>
  <p:sldSz cx="9906000" cy="6858000" type="A4"/>
  <p:notesSz cx="6797675" cy="9926638"/>
  <p:defaultTextStyle>
    <a:defPPr>
      <a:defRPr lang="hr-HR"/>
    </a:defPPr>
    <a:lvl1pPr algn="r" rtl="0" fontAlgn="base">
      <a:spcBef>
        <a:spcPct val="0"/>
      </a:spcBef>
      <a:spcAft>
        <a:spcPct val="0"/>
      </a:spcAft>
      <a:defRPr sz="1100" kern="1200">
        <a:solidFill>
          <a:schemeClr val="tx2"/>
        </a:solidFill>
        <a:latin typeface="Arial Narrow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1100" kern="1200">
        <a:solidFill>
          <a:schemeClr val="tx2"/>
        </a:solidFill>
        <a:latin typeface="Arial Narrow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1100" kern="1200">
        <a:solidFill>
          <a:schemeClr val="tx2"/>
        </a:solidFill>
        <a:latin typeface="Arial Narrow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1100" kern="1200">
        <a:solidFill>
          <a:schemeClr val="tx2"/>
        </a:solidFill>
        <a:latin typeface="Arial Narrow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1100" kern="1200">
        <a:solidFill>
          <a:schemeClr val="tx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2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27F1"/>
    <a:srgbClr val="FF0000"/>
    <a:srgbClr val="FF66FF"/>
    <a:srgbClr val="F9838B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6570" autoAdjust="0"/>
  </p:normalViewPr>
  <p:slideViewPr>
    <p:cSldViewPr>
      <p:cViewPr varScale="1">
        <p:scale>
          <a:sx n="69" d="100"/>
          <a:sy n="69" d="100"/>
        </p:scale>
        <p:origin x="-120" y="-13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13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5858"/>
          </a:xfrm>
          <a:prstGeom prst="rect">
            <a:avLst/>
          </a:prstGeom>
        </p:spPr>
        <p:txBody>
          <a:bodyPr vert="horz" lIns="90810" tIns="45406" rIns="90810" bIns="45406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5858"/>
          </a:xfrm>
          <a:prstGeom prst="rect">
            <a:avLst/>
          </a:prstGeom>
        </p:spPr>
        <p:txBody>
          <a:bodyPr vert="horz" lIns="90810" tIns="45406" rIns="90810" bIns="45406" rtlCol="0"/>
          <a:lstStyle>
            <a:lvl1pPr algn="r">
              <a:defRPr sz="1200"/>
            </a:lvl1pPr>
          </a:lstStyle>
          <a:p>
            <a:fld id="{2D4C890E-60C4-419A-96F2-C113B4C234A9}" type="datetimeFigureOut">
              <a:rPr lang="hr-HR" smtClean="0"/>
              <a:t>27.12.2017.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2950"/>
            <a:ext cx="53784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10" tIns="45406" rIns="90810" bIns="45406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390"/>
            <a:ext cx="5438140" cy="4467462"/>
          </a:xfrm>
          <a:prstGeom prst="rect">
            <a:avLst/>
          </a:prstGeom>
        </p:spPr>
        <p:txBody>
          <a:bodyPr vert="horz" lIns="90810" tIns="45406" rIns="90810" bIns="4540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203"/>
            <a:ext cx="2945659" cy="495858"/>
          </a:xfrm>
          <a:prstGeom prst="rect">
            <a:avLst/>
          </a:prstGeom>
        </p:spPr>
        <p:txBody>
          <a:bodyPr vert="horz" lIns="90810" tIns="45406" rIns="90810" bIns="45406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9203"/>
            <a:ext cx="2945659" cy="495858"/>
          </a:xfrm>
          <a:prstGeom prst="rect">
            <a:avLst/>
          </a:prstGeom>
        </p:spPr>
        <p:txBody>
          <a:bodyPr vert="horz" lIns="90810" tIns="45406" rIns="90810" bIns="45406" rtlCol="0" anchor="b"/>
          <a:lstStyle>
            <a:lvl1pPr algn="r">
              <a:defRPr sz="1200"/>
            </a:lvl1pPr>
          </a:lstStyle>
          <a:p>
            <a:fld id="{1F3D0BE2-7E03-475E-976A-4456838A0D8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92500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B8E78-0CC1-46BE-964B-83E67645CF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9A368-CF39-410D-8C66-6092CD59612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E353-0918-47CF-A8D8-48B8203EE31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9681A-DC59-4EFB-91E8-AF76C83FB6D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4D499-2899-47D0-B366-C39AF188810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AE866-2EA5-4D07-8934-B7DFDE74709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5E962-B08E-4FDF-9CB7-8AC33C6E51C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3669C-A3E5-4FF4-B204-620056D80A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15B2A-BED5-483B-AA6F-8F3252C94A7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495EE-ED87-4737-8272-7C94DC261F3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F00C7-4554-4EA5-96FC-65571501FB6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0E24136-522B-43C3-8E14-BDED22BB580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Line 7"/>
          <p:cNvSpPr>
            <a:spLocks noChangeShapeType="1"/>
          </p:cNvSpPr>
          <p:nvPr/>
        </p:nvSpPr>
        <p:spPr bwMode="auto">
          <a:xfrm>
            <a:off x="-87560" y="5878513"/>
            <a:ext cx="999356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2052" name="Text Box 10"/>
          <p:cNvSpPr txBox="1">
            <a:spLocks noChangeArrowheads="1"/>
          </p:cNvSpPr>
          <p:nvPr/>
        </p:nvSpPr>
        <p:spPr bwMode="auto">
          <a:xfrm>
            <a:off x="55660" y="212940"/>
            <a:ext cx="89854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800" b="1" dirty="0">
                <a:solidFill>
                  <a:schemeClr val="tx1"/>
                </a:solidFill>
              </a:rPr>
              <a:t>URBANISTIČKI PLAN UREĐENJA STAMBENE ZONE BIOCI – </a:t>
            </a:r>
            <a:r>
              <a:rPr lang="hr-HR" sz="1800" b="1" dirty="0" smtClean="0">
                <a:solidFill>
                  <a:schemeClr val="tx1"/>
                </a:solidFill>
              </a:rPr>
              <a:t>SV.MARA</a:t>
            </a:r>
            <a:endParaRPr lang="hr-HR" sz="1800" b="1" dirty="0">
              <a:solidFill>
                <a:schemeClr val="tx1"/>
              </a:solidFill>
            </a:endParaRPr>
          </a:p>
        </p:txBody>
      </p:sp>
      <p:sp>
        <p:nvSpPr>
          <p:cNvPr id="2054" name="Text Box 19"/>
          <p:cNvSpPr txBox="1">
            <a:spLocks noChangeArrowheads="1"/>
          </p:cNvSpPr>
          <p:nvPr/>
        </p:nvSpPr>
        <p:spPr bwMode="auto">
          <a:xfrm>
            <a:off x="4088904" y="5878513"/>
            <a:ext cx="54006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r-HR" sz="2400" b="1" cap="all" dirty="0">
                <a:solidFill>
                  <a:srgbClr val="0070C0"/>
                </a:solidFill>
                <a:latin typeface="+mj-lt"/>
                <a:ea typeface="+mj-ea"/>
                <a:cs typeface="Times New Roman" pitchFamily="18" charset="0"/>
              </a:rPr>
              <a:t>Sažetak za </a:t>
            </a:r>
            <a:r>
              <a:rPr lang="hr-HR" sz="2400" b="1" cap="all" dirty="0" smtClean="0">
                <a:solidFill>
                  <a:srgbClr val="0070C0"/>
                </a:solidFill>
                <a:latin typeface="+mj-lt"/>
                <a:ea typeface="+mj-ea"/>
                <a:cs typeface="Times New Roman" pitchFamily="18" charset="0"/>
              </a:rPr>
              <a:t>javnost </a:t>
            </a:r>
            <a:r>
              <a:rPr lang="hr-HR" sz="1400" b="1" cap="all" dirty="0" smtClean="0">
                <a:solidFill>
                  <a:srgbClr val="FF0000"/>
                </a:solidFill>
                <a:latin typeface="+mj-lt"/>
                <a:ea typeface="+mj-ea"/>
                <a:cs typeface="Times New Roman" pitchFamily="18" charset="0"/>
              </a:rPr>
              <a:t>prijedlog plana</a:t>
            </a:r>
            <a:endParaRPr lang="hr-HR" sz="1400" b="1" cap="all" dirty="0">
              <a:solidFill>
                <a:srgbClr val="FF0000"/>
              </a:solidFill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0" y="69269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753200" y="6289575"/>
            <a:ext cx="27363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 dirty="0" smtClean="0">
                <a:solidFill>
                  <a:schemeClr val="tx1"/>
                </a:solidFill>
              </a:rPr>
              <a:t>Prosinac, 2017.</a:t>
            </a:r>
            <a:endParaRPr lang="hr-HR" sz="1400" b="1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" t="13953" r="6921" b="6239"/>
          <a:stretch/>
        </p:blipFill>
        <p:spPr>
          <a:xfrm>
            <a:off x="4448944" y="757217"/>
            <a:ext cx="5203637" cy="504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23844" y="928670"/>
            <a:ext cx="200026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b="1" dirty="0" smtClean="0"/>
              <a:t>    Nositelj izrade Plana:</a:t>
            </a:r>
          </a:p>
          <a:p>
            <a:pPr algn="ctr">
              <a:spcBef>
                <a:spcPct val="50000"/>
              </a:spcBef>
            </a:pPr>
            <a:endParaRPr lang="hr-HR" b="1" dirty="0" smtClean="0"/>
          </a:p>
          <a:p>
            <a:pPr algn="ctr">
              <a:spcBef>
                <a:spcPct val="50000"/>
              </a:spcBef>
            </a:pPr>
            <a:endParaRPr lang="hr-HR" b="1" dirty="0" smtClean="0"/>
          </a:p>
          <a:p>
            <a:pPr algn="ctr">
              <a:spcBef>
                <a:spcPct val="50000"/>
              </a:spcBef>
            </a:pPr>
            <a:endParaRPr lang="hr-HR" b="1" dirty="0" smtClean="0"/>
          </a:p>
          <a:p>
            <a:pPr algn="ctr">
              <a:spcBef>
                <a:spcPct val="50000"/>
              </a:spcBef>
            </a:pPr>
            <a:endParaRPr lang="hr-HR" b="1" dirty="0" smtClean="0"/>
          </a:p>
          <a:p>
            <a:pPr algn="ctr">
              <a:spcBef>
                <a:spcPct val="50000"/>
              </a:spcBef>
            </a:pPr>
            <a:endParaRPr lang="hr-HR" b="1" dirty="0" smtClean="0"/>
          </a:p>
          <a:p>
            <a:pPr algn="ctr">
              <a:spcBef>
                <a:spcPct val="50000"/>
              </a:spcBef>
            </a:pPr>
            <a:r>
              <a:rPr lang="hr-HR" b="1" dirty="0" smtClean="0"/>
              <a:t> Grad Šibenik</a:t>
            </a:r>
            <a:endParaRPr lang="hr-HR" sz="1400" b="1" dirty="0" smtClean="0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66720" y="4000504"/>
            <a:ext cx="17867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r-HR" sz="1200" b="1" dirty="0" smtClean="0"/>
              <a:t>Stručni izrađivač:</a:t>
            </a:r>
            <a:endParaRPr lang="hr-HR" sz="1600" b="1" dirty="0" smtClean="0"/>
          </a:p>
        </p:txBody>
      </p:sp>
      <p:pic>
        <p:nvPicPr>
          <p:cNvPr id="12" name="Picture 16" descr="Logo_do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1034" y="4357694"/>
            <a:ext cx="147461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55" y="1196753"/>
            <a:ext cx="1619625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1052513" y="6238875"/>
            <a:ext cx="88534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073275" y="6237288"/>
            <a:ext cx="7700963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b="1" cap="all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SAŽETAK ZA JAVNOST </a:t>
            </a:r>
            <a:r>
              <a:rPr lang="hr-HR" b="1" dirty="0">
                <a:solidFill>
                  <a:schemeClr val="tx1"/>
                </a:solidFill>
                <a:latin typeface="+mj-lt"/>
              </a:rPr>
              <a:t>– </a:t>
            </a:r>
            <a:r>
              <a:rPr lang="vi-VN" b="1" dirty="0">
                <a:solidFill>
                  <a:schemeClr val="tx1"/>
                </a:solidFill>
                <a:latin typeface="+mj-lt"/>
              </a:rPr>
              <a:t>Urbanistički plan uređenja stambene zone Bioci – Sv. Mara</a:t>
            </a:r>
            <a:endParaRPr lang="hr-HR" b="1" dirty="0">
              <a:solidFill>
                <a:schemeClr val="tx1"/>
              </a:solidFill>
              <a:latin typeface="+mj-lt"/>
            </a:endParaRPr>
          </a:p>
          <a:p>
            <a:pPr>
              <a:spcBef>
                <a:spcPct val="50000"/>
              </a:spcBef>
            </a:pPr>
            <a:endParaRPr lang="hr-HR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0" y="69269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0" y="6238875"/>
            <a:ext cx="508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23776"/>
            <a:ext cx="9057456" cy="468920"/>
          </a:xfrm>
        </p:spPr>
        <p:txBody>
          <a:bodyPr/>
          <a:lstStyle/>
          <a:p>
            <a:pPr algn="r"/>
            <a:r>
              <a:rPr lang="hr-HR" sz="1800" b="1" cap="all" dirty="0" smtClean="0">
                <a:solidFill>
                  <a:schemeClr val="tx1"/>
                </a:solidFill>
                <a:latin typeface="Arial Narrow" panose="020B0606020202030204" pitchFamily="34" charset="0"/>
                <a:cs typeface="Times New Roman" pitchFamily="18" charset="0"/>
              </a:rPr>
              <a:t>Korištenje i namjena površina</a:t>
            </a:r>
            <a:endParaRPr lang="hr-HR" sz="1800" b="1" cap="all" dirty="0">
              <a:solidFill>
                <a:schemeClr val="tx1"/>
              </a:solidFill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829548" y="6433591"/>
            <a:ext cx="29479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 dirty="0">
                <a:ln w="0">
                  <a:noFill/>
                </a:ln>
                <a:solidFill>
                  <a:schemeClr val="tx1"/>
                </a:solidFill>
              </a:rPr>
              <a:t>8</a:t>
            </a:r>
            <a:r>
              <a:rPr lang="hr-HR" sz="1400" b="1" dirty="0" smtClean="0">
                <a:ln w="0">
                  <a:noFill/>
                </a:ln>
                <a:solidFill>
                  <a:schemeClr val="tx1"/>
                </a:solidFill>
              </a:rPr>
              <a:t>.</a:t>
            </a:r>
            <a:endParaRPr lang="hr-HR" sz="1400" b="1" dirty="0">
              <a:ln w="0"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4" name="Picture 7" descr="Logo_d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5827713"/>
            <a:ext cx="1363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1" t="2138" r="27500" b="2138"/>
          <a:stretch/>
        </p:blipFill>
        <p:spPr>
          <a:xfrm>
            <a:off x="2542382" y="822970"/>
            <a:ext cx="6760435" cy="5256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72480" y="822970"/>
            <a:ext cx="219154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1400" dirty="0"/>
              <a:t>Planom se područje u osnovi organizira kao zona mješovite namjene (M1), zona javne i društvene namjene (D), javnih parkovnih površina (Z1, Zz), djelomično i sa funkcijom zaštitnog zelenila, te površina ulica, trga – parkovnog, javne garaže smještene u podzemnoj etaži građevne čestice javne i društvene namjene (D).</a:t>
            </a:r>
          </a:p>
          <a:p>
            <a:pPr algn="just"/>
            <a:r>
              <a:rPr lang="hr-HR" sz="1400" dirty="0"/>
              <a:t>Određuje se izgradnja visokih i srednjih stambenih samostojećih građevina moguće koncipiranih i kao složene građevine. </a:t>
            </a:r>
          </a:p>
          <a:p>
            <a:pPr algn="just"/>
            <a:r>
              <a:rPr lang="hr-HR" sz="1400" dirty="0"/>
              <a:t>Za izgradnju u zonama (M1) najmanja površina građevne čestice je 1200 m</a:t>
            </a:r>
            <a:r>
              <a:rPr lang="hr-HR" sz="1400" baseline="30000" dirty="0"/>
              <a:t>2</a:t>
            </a:r>
            <a:r>
              <a:rPr lang="hr-HR" sz="1400" dirty="0"/>
              <a:t>.</a:t>
            </a:r>
          </a:p>
          <a:p>
            <a:pPr algn="just"/>
            <a:r>
              <a:rPr lang="hr-HR" sz="1400" dirty="0"/>
              <a:t>Za ostale namjene građevna čestica jednaka je zoni određene namjene.</a:t>
            </a:r>
          </a:p>
        </p:txBody>
      </p:sp>
    </p:spTree>
    <p:extLst>
      <p:ext uri="{BB962C8B-B14F-4D97-AF65-F5344CB8AC3E}">
        <p14:creationId xmlns:p14="http://schemas.microsoft.com/office/powerpoint/2010/main" val="26043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1052513" y="6238875"/>
            <a:ext cx="88534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073275" y="6237288"/>
            <a:ext cx="7700963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b="1" cap="all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SAŽETAK ZA JAVNOST </a:t>
            </a:r>
            <a:r>
              <a:rPr lang="hr-HR" b="1" dirty="0">
                <a:solidFill>
                  <a:schemeClr val="tx1"/>
                </a:solidFill>
                <a:latin typeface="+mj-lt"/>
              </a:rPr>
              <a:t>– </a:t>
            </a:r>
            <a:r>
              <a:rPr lang="vi-VN" b="1" dirty="0">
                <a:solidFill>
                  <a:schemeClr val="tx1"/>
                </a:solidFill>
                <a:latin typeface="+mj-lt"/>
              </a:rPr>
              <a:t>Urbanistički plan uređenja stambene zone Bioci – Sv. Mara</a:t>
            </a:r>
            <a:endParaRPr lang="hr-HR" b="1" dirty="0">
              <a:solidFill>
                <a:schemeClr val="tx1"/>
              </a:solidFill>
              <a:latin typeface="+mj-lt"/>
            </a:endParaRPr>
          </a:p>
          <a:p>
            <a:pPr>
              <a:spcBef>
                <a:spcPct val="50000"/>
              </a:spcBef>
            </a:pPr>
            <a:endParaRPr lang="hr-HR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0" y="69269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0" y="6238875"/>
            <a:ext cx="508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title"/>
          </p:nvPr>
        </p:nvSpPr>
        <p:spPr>
          <a:xfrm>
            <a:off x="1032669" y="202866"/>
            <a:ext cx="8024787" cy="468920"/>
          </a:xfrm>
        </p:spPr>
        <p:txBody>
          <a:bodyPr/>
          <a:lstStyle/>
          <a:p>
            <a:pPr algn="r"/>
            <a:r>
              <a:rPr lang="hr-HR" sz="1800" b="1" cap="all" dirty="0" smtClean="0">
                <a:solidFill>
                  <a:schemeClr val="tx1"/>
                </a:solidFill>
                <a:latin typeface="Arial Narrow" panose="020B0606020202030204" pitchFamily="34" charset="0"/>
                <a:cs typeface="Times New Roman" pitchFamily="18" charset="0"/>
              </a:rPr>
              <a:t>Način i uveti gradnje</a:t>
            </a:r>
            <a:endParaRPr lang="hr-HR" sz="1800" b="1" cap="all" dirty="0">
              <a:solidFill>
                <a:schemeClr val="tx1"/>
              </a:solidFill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829548" y="6433591"/>
            <a:ext cx="29479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 dirty="0">
                <a:ln w="0">
                  <a:noFill/>
                </a:ln>
                <a:solidFill>
                  <a:schemeClr val="tx1"/>
                </a:solidFill>
              </a:rPr>
              <a:t>9</a:t>
            </a:r>
            <a:r>
              <a:rPr lang="hr-HR" sz="1400" b="1" dirty="0" smtClean="0">
                <a:ln w="0">
                  <a:noFill/>
                </a:ln>
                <a:solidFill>
                  <a:schemeClr val="tx1"/>
                </a:solidFill>
              </a:rPr>
              <a:t>.</a:t>
            </a:r>
            <a:endParaRPr lang="hr-HR" sz="1400" b="1" dirty="0">
              <a:ln w="0"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4" name="Picture 7" descr="Logo_d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5827713"/>
            <a:ext cx="1363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" t="2657" r="27307" b="2831"/>
          <a:stretch/>
        </p:blipFill>
        <p:spPr>
          <a:xfrm>
            <a:off x="2455922" y="836712"/>
            <a:ext cx="6935668" cy="5256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54000" y="908720"/>
            <a:ext cx="21067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1400" dirty="0"/>
              <a:t>Detaljni uvjeti načina korištenja i uređenja površina dani su u odredbama za provedbu Plana odnosno prostorni pokazatelji za pojedine namjene opisani su </a:t>
            </a:r>
            <a:r>
              <a:rPr lang="hr-HR" sz="1400" dirty="0" smtClean="0"/>
              <a:t>u  Obrazloženju  </a:t>
            </a:r>
            <a:r>
              <a:rPr lang="hr-HR" sz="1400" dirty="0"/>
              <a:t>poglavlju 3.1. Program gradnje i uređenja </a:t>
            </a:r>
            <a:r>
              <a:rPr lang="hr-HR" sz="1400" dirty="0" smtClean="0"/>
              <a:t>prostora.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49764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ogo_d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5827713"/>
            <a:ext cx="1363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1052513" y="6238875"/>
            <a:ext cx="88534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073275" y="6237288"/>
            <a:ext cx="741622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b="1" cap="all" dirty="0">
                <a:solidFill>
                  <a:srgbClr val="0070C0"/>
                </a:solidFill>
                <a:latin typeface="+mn-lt"/>
                <a:ea typeface="+mj-ea"/>
                <a:cs typeface="Times New Roman" pitchFamily="18" charset="0"/>
              </a:rPr>
              <a:t>SAŽETAK ZA JAVNOST </a:t>
            </a:r>
            <a:r>
              <a:rPr lang="hr-HR" b="1" dirty="0">
                <a:solidFill>
                  <a:schemeClr val="tx1"/>
                </a:solidFill>
                <a:latin typeface="+mn-lt"/>
              </a:rPr>
              <a:t>– </a:t>
            </a:r>
            <a:r>
              <a:rPr lang="vi-VN" b="1" dirty="0">
                <a:solidFill>
                  <a:schemeClr val="tx1"/>
                </a:solidFill>
                <a:latin typeface="+mn-lt"/>
              </a:rPr>
              <a:t>Urbanistički plan uređenja stambene zone Bioci – Sv. Mara</a:t>
            </a:r>
            <a:endParaRPr lang="hr-HR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77" name="Line 6"/>
          <p:cNvSpPr>
            <a:spLocks noChangeShapeType="1"/>
          </p:cNvSpPr>
          <p:nvPr/>
        </p:nvSpPr>
        <p:spPr bwMode="auto">
          <a:xfrm>
            <a:off x="0" y="6238875"/>
            <a:ext cx="508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3078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057456" cy="432346"/>
          </a:xfrm>
        </p:spPr>
        <p:txBody>
          <a:bodyPr/>
          <a:lstStyle/>
          <a:p>
            <a:pPr algn="r" eaLnBrk="1" hangingPunct="1"/>
            <a:r>
              <a:rPr lang="hr-HR" sz="1800" b="1" dirty="0" smtClean="0">
                <a:latin typeface="Arial Narrow" pitchFamily="34" charset="0"/>
              </a:rPr>
              <a:t>ODLUKA O IZRADI PLANA</a:t>
            </a:r>
            <a:endParaRPr lang="hr-HR" sz="1800" dirty="0" smtClean="0">
              <a:latin typeface="Arial Narrow" pitchFamily="34" charset="0"/>
            </a:endParaRPr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169024" y="836712"/>
            <a:ext cx="4248026" cy="4896544"/>
          </a:xfrm>
          <a:noFill/>
        </p:spPr>
        <p:txBody>
          <a:bodyPr/>
          <a:lstStyle/>
          <a:p>
            <a:pPr marL="0" indent="0" algn="just">
              <a:spcBef>
                <a:spcPts val="300"/>
              </a:spcBef>
              <a:buNone/>
            </a:pPr>
            <a:r>
              <a:rPr lang="hr-HR" sz="1400" u="sng" dirty="0" smtClean="0">
                <a:latin typeface="Arial Narrow" pitchFamily="34" charset="0"/>
              </a:rPr>
              <a:t>Izrada Urbanističkog plana uređenja stambene zone Bioci – Sv. Mara (u daljnjem tekstu: Plan) započela je temeljem:</a:t>
            </a:r>
          </a:p>
          <a:p>
            <a:pPr marL="0" indent="0" algn="just">
              <a:spcBef>
                <a:spcPts val="300"/>
              </a:spcBef>
              <a:buNone/>
            </a:pPr>
            <a:endParaRPr lang="hr-HR" sz="1400" b="1" i="1" dirty="0" smtClean="0">
              <a:latin typeface="Arial Narrow" pitchFamily="34" charset="0"/>
            </a:endParaRPr>
          </a:p>
          <a:p>
            <a:pPr marL="0" indent="0" algn="just">
              <a:spcBef>
                <a:spcPts val="300"/>
              </a:spcBef>
              <a:buNone/>
            </a:pPr>
            <a:r>
              <a:rPr lang="hr-HR" sz="1400" b="1" i="1" dirty="0" smtClean="0">
                <a:latin typeface="Arial Narrow" pitchFamily="34" charset="0"/>
              </a:rPr>
              <a:t>Odluke o izradi </a:t>
            </a:r>
            <a:r>
              <a:rPr lang="vi-VN" sz="1400" b="1" i="1" dirty="0">
                <a:latin typeface="Arial Narrow" pitchFamily="34" charset="0"/>
              </a:rPr>
              <a:t>Urbanističkog plana uređenja stambene zone Bioci – Sv. Mara</a:t>
            </a:r>
            <a:r>
              <a:rPr lang="hr-HR" sz="1400" b="1" i="1" dirty="0" smtClean="0">
                <a:latin typeface="Arial Narrow" pitchFamily="34" charset="0"/>
              </a:rPr>
              <a:t> </a:t>
            </a:r>
            <a:r>
              <a:rPr lang="hr-HR" sz="1400" dirty="0" smtClean="0">
                <a:latin typeface="Arial Narrow" pitchFamily="34" charset="0"/>
              </a:rPr>
              <a:t>(u nastavku teksta: </a:t>
            </a:r>
            <a:r>
              <a:rPr lang="hr-HR" sz="1400" b="1" dirty="0" smtClean="0">
                <a:latin typeface="Arial Narrow" pitchFamily="34" charset="0"/>
              </a:rPr>
              <a:t>Odluka o izradi</a:t>
            </a:r>
            <a:r>
              <a:rPr lang="hr-HR" sz="1400" dirty="0" smtClean="0">
                <a:latin typeface="Arial Narrow" pitchFamily="34" charset="0"/>
              </a:rPr>
              <a:t>) koju je donijelo Gradsko vijeće Grada Šibenika na svojoj 23. sjednici održanoj </a:t>
            </a:r>
            <a:r>
              <a:rPr lang="hr-HR" sz="1400" dirty="0">
                <a:latin typeface="Arial Narrow" pitchFamily="34" charset="0"/>
              </a:rPr>
              <a:t>8</a:t>
            </a:r>
            <a:r>
              <a:rPr lang="hr-HR" sz="1400" dirty="0" smtClean="0">
                <a:latin typeface="Arial Narrow" pitchFamily="34" charset="0"/>
              </a:rPr>
              <a:t>. lipnja 2016. godine i koja je objavljena u Službenom Glasniku Grada Šibenika broj 4/16 od </a:t>
            </a:r>
            <a:r>
              <a:rPr lang="hr-HR" sz="1400" dirty="0">
                <a:latin typeface="Arial Narrow" pitchFamily="34" charset="0"/>
              </a:rPr>
              <a:t>9</a:t>
            </a:r>
            <a:r>
              <a:rPr lang="hr-HR" sz="1400" dirty="0" smtClean="0">
                <a:latin typeface="Arial Narrow" pitchFamily="34" charset="0"/>
              </a:rPr>
              <a:t>. lipnja 2016. godine.</a:t>
            </a:r>
          </a:p>
          <a:p>
            <a:pPr marL="0" indent="0" algn="just">
              <a:spcBef>
                <a:spcPts val="300"/>
              </a:spcBef>
              <a:buNone/>
            </a:pPr>
            <a:endParaRPr lang="hr-HR" sz="1400" dirty="0" smtClean="0">
              <a:latin typeface="Arial Narrow" pitchFamily="34" charset="0"/>
            </a:endParaRPr>
          </a:p>
          <a:p>
            <a:pPr marL="0" indent="0" algn="just">
              <a:spcBef>
                <a:spcPts val="300"/>
              </a:spcBef>
              <a:buNone/>
            </a:pPr>
            <a:endParaRPr lang="hr-HR" sz="1400" dirty="0" smtClean="0">
              <a:solidFill>
                <a:srgbClr val="3F27F1"/>
              </a:solidFill>
              <a:latin typeface="Arial Narrow" pitchFamily="34" charset="0"/>
            </a:endParaRPr>
          </a:p>
          <a:p>
            <a:pPr marL="0" indent="0" algn="just" eaLnBrk="1" hangingPunct="1">
              <a:spcBef>
                <a:spcPts val="300"/>
              </a:spcBef>
              <a:buFontTx/>
              <a:buNone/>
            </a:pPr>
            <a:endParaRPr lang="hr-HR" sz="1400" dirty="0" smtClean="0">
              <a:latin typeface="Arial Narrow" pitchFamily="34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0" y="69269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829548" y="6433591"/>
            <a:ext cx="26599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 dirty="0">
                <a:ln w="0">
                  <a:noFill/>
                </a:ln>
                <a:solidFill>
                  <a:schemeClr val="tx1"/>
                </a:solidFill>
              </a:rPr>
              <a:t>1</a:t>
            </a:r>
            <a:r>
              <a:rPr lang="hr-HR" sz="1400" b="1" dirty="0" smtClean="0">
                <a:ln w="0">
                  <a:noFill/>
                </a:ln>
                <a:solidFill>
                  <a:schemeClr val="tx1"/>
                </a:solidFill>
              </a:rPr>
              <a:t>.</a:t>
            </a:r>
            <a:endParaRPr lang="hr-HR" sz="1400" b="1" dirty="0">
              <a:ln w="0"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5"/>
          <a:stretch/>
        </p:blipFill>
        <p:spPr>
          <a:xfrm>
            <a:off x="421413" y="1100338"/>
            <a:ext cx="4531587" cy="470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ogo_d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5827713"/>
            <a:ext cx="1363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1052513" y="6238875"/>
            <a:ext cx="88534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073275" y="6237288"/>
            <a:ext cx="741622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hr-HR" b="1" cap="all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SAŽETAK ZA JAVNOST </a:t>
            </a:r>
            <a:r>
              <a:rPr lang="hr-HR" b="1" dirty="0">
                <a:solidFill>
                  <a:schemeClr val="tx1"/>
                </a:solidFill>
                <a:latin typeface="+mn-lt"/>
              </a:rPr>
              <a:t>– </a:t>
            </a:r>
            <a:r>
              <a:rPr lang="vi-VN" b="1" dirty="0">
                <a:solidFill>
                  <a:schemeClr val="tx1"/>
                </a:solidFill>
                <a:latin typeface="+mn-lt"/>
              </a:rPr>
              <a:t>Urbanistički plan uređenja stambene zone Bioci – Sv. Mara</a:t>
            </a:r>
            <a:endParaRPr lang="hr-HR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77" name="Line 6"/>
          <p:cNvSpPr>
            <a:spLocks noChangeShapeType="1"/>
          </p:cNvSpPr>
          <p:nvPr/>
        </p:nvSpPr>
        <p:spPr bwMode="auto">
          <a:xfrm>
            <a:off x="0" y="6238875"/>
            <a:ext cx="508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3078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8985448" cy="432346"/>
          </a:xfrm>
        </p:spPr>
        <p:txBody>
          <a:bodyPr/>
          <a:lstStyle/>
          <a:p>
            <a:pPr algn="r" eaLnBrk="1" hangingPunct="1"/>
            <a:r>
              <a:rPr lang="hr-HR" sz="1800" b="1" dirty="0">
                <a:latin typeface="Arial Narrow" pitchFamily="34" charset="0"/>
              </a:rPr>
              <a:t>RAZLOZI </a:t>
            </a:r>
            <a:r>
              <a:rPr lang="hr-HR" sz="1800" b="1" dirty="0" smtClean="0">
                <a:latin typeface="Arial Narrow" pitchFamily="34" charset="0"/>
              </a:rPr>
              <a:t>IZMJENA I DOPUNA PLANA, OBAVEZE IZ GUP-A I OBUHVAT PLANA</a:t>
            </a:r>
            <a:endParaRPr lang="hr-HR" sz="1800" dirty="0" smtClean="0">
              <a:latin typeface="Arial Narrow" pitchFamily="34" charset="0"/>
            </a:endParaRPr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50838" y="836712"/>
            <a:ext cx="4392042" cy="5256584"/>
          </a:xfrm>
          <a:noFill/>
        </p:spPr>
        <p:txBody>
          <a:bodyPr/>
          <a:lstStyle/>
          <a:p>
            <a:pPr marL="0" indent="0" algn="just">
              <a:spcBef>
                <a:spcPts val="300"/>
              </a:spcBef>
              <a:buNone/>
            </a:pPr>
            <a:r>
              <a:rPr lang="hr-HR" sz="1400" b="1" u="sng" dirty="0" smtClean="0">
                <a:latin typeface="Arial Narrow" pitchFamily="34" charset="0"/>
              </a:rPr>
              <a:t>Razlozi za</a:t>
            </a:r>
            <a:r>
              <a:rPr lang="vi-VN" sz="1400" b="1" u="sng" dirty="0" smtClean="0">
                <a:latin typeface="Arial Narrow" pitchFamily="34" charset="0"/>
              </a:rPr>
              <a:t> izrad</a:t>
            </a:r>
            <a:r>
              <a:rPr lang="hr-HR" sz="1400" b="1" u="sng" dirty="0" smtClean="0">
                <a:latin typeface="Arial Narrow" pitchFamily="34" charset="0"/>
              </a:rPr>
              <a:t>u</a:t>
            </a:r>
            <a:r>
              <a:rPr lang="vi-VN" sz="1400" b="1" u="sng" dirty="0" smtClean="0">
                <a:latin typeface="Arial Narrow" pitchFamily="34" charset="0"/>
              </a:rPr>
              <a:t> </a:t>
            </a:r>
            <a:r>
              <a:rPr lang="vi-VN" sz="1400" b="1" u="sng" dirty="0">
                <a:latin typeface="Arial Narrow" pitchFamily="34" charset="0"/>
              </a:rPr>
              <a:t>Urbanističkog plana uređenja stambene zone Bioci – Sv. Mara </a:t>
            </a:r>
            <a:r>
              <a:rPr lang="hr-HR" sz="1400" b="1" u="sng" dirty="0" smtClean="0">
                <a:latin typeface="Arial Narrow" pitchFamily="34" charset="0"/>
              </a:rPr>
              <a:t> </a:t>
            </a:r>
            <a:r>
              <a:rPr lang="hr-HR" sz="1400" b="1" u="sng" dirty="0">
                <a:latin typeface="Arial Narrow" pitchFamily="34" charset="0"/>
              </a:rPr>
              <a:t>(članak 4</a:t>
            </a:r>
            <a:r>
              <a:rPr lang="hr-HR" sz="1400" b="1" u="sng" dirty="0" smtClean="0">
                <a:latin typeface="Arial Narrow" pitchFamily="34" charset="0"/>
              </a:rPr>
              <a:t>.) Odluke o izradi, su:</a:t>
            </a:r>
            <a:endParaRPr lang="hr-HR" sz="1400" b="1" u="sng" dirty="0">
              <a:latin typeface="Arial Narrow" pitchFamily="34" charset="0"/>
            </a:endParaRPr>
          </a:p>
          <a:p>
            <a:pPr marL="361950" indent="-361950" algn="just"/>
            <a:r>
              <a:rPr lang="hr-HR" sz="1400" dirty="0" smtClean="0">
                <a:latin typeface="Arial Narrow" pitchFamily="34" charset="0"/>
              </a:rPr>
              <a:t>omogućavanje </a:t>
            </a:r>
            <a:r>
              <a:rPr lang="hr-HR" sz="1400" dirty="0">
                <a:latin typeface="Arial Narrow" pitchFamily="34" charset="0"/>
              </a:rPr>
              <a:t>realizacije zone </a:t>
            </a:r>
            <a:r>
              <a:rPr lang="hr-HR" sz="1400" dirty="0" smtClean="0">
                <a:latin typeface="Arial Narrow" pitchFamily="34" charset="0"/>
              </a:rPr>
              <a:t>kolektivnog stanovanja </a:t>
            </a:r>
            <a:r>
              <a:rPr lang="hr-HR" sz="1400" dirty="0">
                <a:latin typeface="Arial Narrow" pitchFamily="34" charset="0"/>
              </a:rPr>
              <a:t>formiranjem veće stambene zone</a:t>
            </a:r>
          </a:p>
          <a:p>
            <a:pPr marL="361950" indent="-361950" algn="just"/>
            <a:r>
              <a:rPr lang="hr-HR" sz="1400" dirty="0" smtClean="0">
                <a:latin typeface="Arial Narrow" pitchFamily="34" charset="0"/>
              </a:rPr>
              <a:t>obveza </a:t>
            </a:r>
            <a:r>
              <a:rPr lang="hr-HR" sz="1400" dirty="0">
                <a:latin typeface="Arial Narrow" pitchFamily="34" charset="0"/>
              </a:rPr>
              <a:t>temeljem čl. 34. </a:t>
            </a:r>
            <a:r>
              <a:rPr lang="hr-HR" sz="1400" dirty="0" smtClean="0">
                <a:latin typeface="Arial Narrow" pitchFamily="34" charset="0"/>
              </a:rPr>
              <a:t>Generalnog urbanističkog </a:t>
            </a:r>
            <a:r>
              <a:rPr lang="hr-HR" sz="1400" dirty="0">
                <a:latin typeface="Arial Narrow" pitchFamily="34" charset="0"/>
              </a:rPr>
              <a:t>plana grada Šibenika („</a:t>
            </a:r>
            <a:r>
              <a:rPr lang="hr-HR" sz="1400" dirty="0" smtClean="0">
                <a:latin typeface="Arial Narrow" pitchFamily="34" charset="0"/>
              </a:rPr>
              <a:t>Službeni vjesnik </a:t>
            </a:r>
            <a:r>
              <a:rPr lang="hr-HR" sz="1400" dirty="0">
                <a:latin typeface="Arial Narrow" pitchFamily="34" charset="0"/>
              </a:rPr>
              <a:t>općina Drniš, Knin i Šibenik“ broj 14/88</a:t>
            </a:r>
            <a:r>
              <a:rPr lang="hr-HR" sz="1400" dirty="0" smtClean="0">
                <a:latin typeface="Arial Narrow" pitchFamily="34" charset="0"/>
              </a:rPr>
              <a:t>, „</a:t>
            </a:r>
            <a:r>
              <a:rPr lang="hr-HR" sz="1400" dirty="0">
                <a:latin typeface="Arial Narrow" pitchFamily="34" charset="0"/>
              </a:rPr>
              <a:t>Službeni vjesnik Šibensko-kninske županije</a:t>
            </a:r>
            <a:r>
              <a:rPr lang="hr-HR" sz="1400" dirty="0" smtClean="0">
                <a:latin typeface="Arial Narrow" pitchFamily="34" charset="0"/>
              </a:rPr>
              <a:t>“, broj </a:t>
            </a:r>
            <a:r>
              <a:rPr lang="hr-HR" sz="1400" dirty="0">
                <a:latin typeface="Arial Narrow" pitchFamily="34" charset="0"/>
              </a:rPr>
              <a:t>8/99, 1/01,5/02 i 5/06, „Službeni glasnik </a:t>
            </a:r>
            <a:r>
              <a:rPr lang="hr-HR" sz="1400" dirty="0" smtClean="0">
                <a:latin typeface="Arial Narrow" pitchFamily="34" charset="0"/>
              </a:rPr>
              <a:t>Grada Šibenika</a:t>
            </a:r>
            <a:r>
              <a:rPr lang="hr-HR" sz="1400" dirty="0">
                <a:latin typeface="Arial Narrow" pitchFamily="34" charset="0"/>
              </a:rPr>
              <a:t>“, broj 6/08, 4/14 i 2/16)</a:t>
            </a:r>
          </a:p>
          <a:p>
            <a:pPr marL="361950" indent="-361950" algn="just"/>
            <a:r>
              <a:rPr lang="hr-HR" sz="1400" dirty="0" smtClean="0">
                <a:latin typeface="Arial Narrow" pitchFamily="34" charset="0"/>
              </a:rPr>
              <a:t>podizanje </a:t>
            </a:r>
            <a:r>
              <a:rPr lang="hr-HR" sz="1400" dirty="0">
                <a:latin typeface="Arial Narrow" pitchFamily="34" charset="0"/>
              </a:rPr>
              <a:t>opće razine kvalitete i </a:t>
            </a:r>
            <a:r>
              <a:rPr lang="hr-HR" sz="1400" dirty="0" smtClean="0">
                <a:latin typeface="Arial Narrow" pitchFamily="34" charset="0"/>
              </a:rPr>
              <a:t>standarda predmetnog </a:t>
            </a:r>
            <a:r>
              <a:rPr lang="hr-HR" sz="1400" dirty="0">
                <a:latin typeface="Arial Narrow" pitchFamily="34" charset="0"/>
              </a:rPr>
              <a:t>područja</a:t>
            </a:r>
            <a:r>
              <a:rPr lang="hr-HR" sz="1400" dirty="0" smtClean="0">
                <a:latin typeface="Arial Narrow" pitchFamily="34" charset="0"/>
              </a:rPr>
              <a:t>.</a:t>
            </a:r>
          </a:p>
          <a:p>
            <a:pPr marL="0" indent="0" algn="just">
              <a:buNone/>
            </a:pPr>
            <a:endParaRPr lang="hr-HR" sz="1400" u="sng" dirty="0" smtClean="0">
              <a:latin typeface="Arial Narrow" pitchFamily="34" charset="0"/>
            </a:endParaRPr>
          </a:p>
          <a:p>
            <a:pPr marL="0" indent="0" algn="just">
              <a:buNone/>
            </a:pPr>
            <a:r>
              <a:rPr lang="hr-HR" sz="1400" b="1" u="sng" dirty="0" smtClean="0">
                <a:latin typeface="Arial Narrow" pitchFamily="34" charset="0"/>
              </a:rPr>
              <a:t>Obaveze </a:t>
            </a:r>
            <a:r>
              <a:rPr lang="hr-HR" sz="1400" b="1" u="sng" dirty="0">
                <a:latin typeface="Arial Narrow" pitchFamily="34" charset="0"/>
              </a:rPr>
              <a:t>iz Generalnog urbanističkog plana grada Šibenika</a:t>
            </a:r>
            <a:endParaRPr lang="hr-HR" sz="1400" b="1" u="sng" dirty="0" smtClean="0">
              <a:latin typeface="Arial Narrow" pitchFamily="34" charset="0"/>
            </a:endParaRPr>
          </a:p>
          <a:p>
            <a:pPr marL="0" indent="0" algn="just">
              <a:buNone/>
            </a:pPr>
            <a:r>
              <a:rPr lang="vi-VN" sz="1400" dirty="0">
                <a:latin typeface="Arial Narrow" pitchFamily="34" charset="0"/>
              </a:rPr>
              <a:t>Za uključenje dijela građevinskog područja naselja Šibenik određenog PPUG-om i utvrđivanje namjene, načina i uvjeta gradnje, </a:t>
            </a:r>
            <a:r>
              <a:rPr lang="vi-VN" sz="1400" dirty="0" smtClean="0">
                <a:latin typeface="Arial Narrow" pitchFamily="34" charset="0"/>
              </a:rPr>
              <a:t>izgradnje </a:t>
            </a:r>
            <a:r>
              <a:rPr lang="vi-VN" sz="1400" dirty="0">
                <a:latin typeface="Arial Narrow" pitchFamily="34" charset="0"/>
              </a:rPr>
              <a:t>prometne i komunalne infrastrukture odnosno priključenja na nju provedene su VII. ciljane ID GUP-a Šibenika (SGGŠ broj 2/16). U skladu s tim izmjenama i dopunama donesena je Odluka o izradi ovoga Plana (SGGŠ 4/16.). </a:t>
            </a:r>
          </a:p>
          <a:p>
            <a:pPr marL="0" indent="0" algn="just">
              <a:buNone/>
            </a:pPr>
            <a:r>
              <a:rPr lang="vi-VN" sz="1400" dirty="0">
                <a:latin typeface="Arial Narrow" pitchFamily="34" charset="0"/>
              </a:rPr>
              <a:t>Nakon donošenja Odluke o izradi Plana donesene su </a:t>
            </a:r>
            <a:r>
              <a:rPr lang="vi-VN" sz="1400" dirty="0" smtClean="0">
                <a:latin typeface="Arial Narrow" pitchFamily="34" charset="0"/>
              </a:rPr>
              <a:t>cjelovite</a:t>
            </a:r>
            <a:endParaRPr lang="vi-VN" sz="1400" dirty="0">
              <a:latin typeface="Arial Narrow" pitchFamily="34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0" y="69269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829548" y="6433591"/>
            <a:ext cx="26599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 dirty="0">
                <a:ln w="0">
                  <a:noFill/>
                </a:ln>
                <a:solidFill>
                  <a:schemeClr val="tx1"/>
                </a:solidFill>
              </a:rPr>
              <a:t>2</a:t>
            </a:r>
            <a:r>
              <a:rPr lang="hr-HR" sz="1400" b="1" dirty="0" smtClean="0">
                <a:ln w="0">
                  <a:noFill/>
                </a:ln>
                <a:solidFill>
                  <a:schemeClr val="tx1"/>
                </a:solidFill>
              </a:rPr>
              <a:t>.</a:t>
            </a:r>
            <a:endParaRPr lang="hr-HR" sz="1400" b="1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0" name="Rectangle 8"/>
          <p:cNvSpPr txBox="1">
            <a:spLocks noChangeArrowheads="1"/>
          </p:cNvSpPr>
          <p:nvPr/>
        </p:nvSpPr>
        <p:spPr bwMode="auto">
          <a:xfrm>
            <a:off x="4953000" y="836712"/>
            <a:ext cx="453650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buNone/>
            </a:pPr>
            <a:r>
              <a:rPr lang="vi-VN" sz="1400" dirty="0">
                <a:latin typeface="Arial Narrow" pitchFamily="34" charset="0"/>
              </a:rPr>
              <a:t>ID GUP-a Šibenika (‘’Službeni vjesnik općina Drniš, Knin i Šibenik’’, broj 14/88; “Službeni vjesnik Šibensko-kninske županije”, broj 8/99, 1/01, 5/02, 5/06 i „Službeni glasnik Grada Šibenika“ 6/08, 4/14, 2/16, 8/16 i 1/17-ispravak) koje, međutim, nisu u potpunosti uključile netom donesene ciljane ID GUP-a niti Odluku o izradi Plana glede elemenata prometa (dimenzije poprečnih presjeka prometnica su povećane, uvjeti prometa u mirovanju su gotovo udvostručeni, obveze izgradnje sadržaja javne i društvene namjene i slično). </a:t>
            </a:r>
          </a:p>
          <a:p>
            <a:pPr marL="0" indent="0" algn="just">
              <a:buNone/>
            </a:pPr>
            <a:r>
              <a:rPr lang="vi-VN" sz="1400" dirty="0">
                <a:latin typeface="Arial Narrow" pitchFamily="34" charset="0"/>
              </a:rPr>
              <a:t>Budući da ovaj Plan mora biti u skladu s važećim planom višeg reda primjenjene su odredbe ciljanih ID GUP-a u kojima nije postojala mogućnost odstupanja odnosno alternativnih rješenja.</a:t>
            </a:r>
            <a:endParaRPr lang="hr-HR" sz="1400" u="sng" dirty="0" smtClean="0">
              <a:latin typeface="Arial Narrow" pitchFamily="34" charset="0"/>
            </a:endParaRPr>
          </a:p>
          <a:p>
            <a:pPr marL="0" indent="0" algn="just">
              <a:buNone/>
              <a:tabLst>
                <a:tab pos="266700" algn="l"/>
              </a:tabLst>
            </a:pPr>
            <a:endParaRPr lang="hr-HR" sz="1400" u="sng" dirty="0" smtClean="0">
              <a:latin typeface="Arial Narrow" pitchFamily="34" charset="0"/>
            </a:endParaRPr>
          </a:p>
          <a:p>
            <a:pPr marL="0" indent="0" algn="just">
              <a:buNone/>
              <a:tabLst>
                <a:tab pos="266700" algn="l"/>
              </a:tabLst>
            </a:pPr>
            <a:r>
              <a:rPr lang="hr-HR" sz="1400" b="1" u="sng" dirty="0" smtClean="0">
                <a:latin typeface="Arial Narrow" pitchFamily="34" charset="0"/>
              </a:rPr>
              <a:t>Obuhvat plana:</a:t>
            </a:r>
            <a:endParaRPr lang="hr-HR" sz="1400" b="1" u="sng" dirty="0">
              <a:latin typeface="Arial Narrow" pitchFamily="34" charset="0"/>
            </a:endParaRPr>
          </a:p>
          <a:p>
            <a:pPr marL="0" indent="0" algn="just">
              <a:buFontTx/>
              <a:buNone/>
            </a:pPr>
            <a:r>
              <a:rPr lang="vi-VN" sz="1400" dirty="0">
                <a:latin typeface="Arial Narrow" pitchFamily="34" charset="0"/>
              </a:rPr>
              <a:t>Obuhvat Plana, površine cca 2,96 ha </a:t>
            </a:r>
            <a:r>
              <a:rPr lang="vi-VN" sz="1400" dirty="0" smtClean="0">
                <a:latin typeface="Arial Narrow" pitchFamily="34" charset="0"/>
              </a:rPr>
              <a:t>određen</a:t>
            </a:r>
            <a:r>
              <a:rPr lang="hr-HR" sz="1400" dirty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Odlukom</a:t>
            </a:r>
            <a:r>
              <a:rPr lang="hr-HR" sz="1400" dirty="0" smtClean="0">
                <a:latin typeface="Arial Narrow" pitchFamily="34" charset="0"/>
              </a:rPr>
              <a:t> o izradi</a:t>
            </a:r>
            <a:r>
              <a:rPr lang="vi-VN" sz="1400" dirty="0" smtClean="0">
                <a:latin typeface="Arial Narrow" pitchFamily="34" charset="0"/>
              </a:rPr>
              <a:t>, </a:t>
            </a:r>
            <a:r>
              <a:rPr lang="vi-VN" sz="1400" dirty="0">
                <a:latin typeface="Arial Narrow" pitchFamily="34" charset="0"/>
              </a:rPr>
              <a:t>uključuje dio prostora </a:t>
            </a:r>
            <a:r>
              <a:rPr lang="vi-VN" sz="1400" dirty="0" smtClean="0">
                <a:latin typeface="Arial Narrow" pitchFamily="34" charset="0"/>
              </a:rPr>
              <a:t>Bioci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obuhvaćen </a:t>
            </a:r>
            <a:r>
              <a:rPr lang="vi-VN" sz="1400" dirty="0">
                <a:latin typeface="Arial Narrow" pitchFamily="34" charset="0"/>
              </a:rPr>
              <a:t>VII. (ciljanim) izmjenama i </a:t>
            </a:r>
            <a:r>
              <a:rPr lang="vi-VN" sz="1400" dirty="0" smtClean="0">
                <a:latin typeface="Arial Narrow" pitchFamily="34" charset="0"/>
              </a:rPr>
              <a:t>dopunama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Generalnog </a:t>
            </a:r>
            <a:r>
              <a:rPr lang="vi-VN" sz="1400" dirty="0">
                <a:latin typeface="Arial Narrow" pitchFamily="34" charset="0"/>
              </a:rPr>
              <a:t>urbanističkog plana grada </a:t>
            </a:r>
            <a:r>
              <a:rPr lang="vi-VN" sz="1400" dirty="0" smtClean="0">
                <a:latin typeface="Arial Narrow" pitchFamily="34" charset="0"/>
              </a:rPr>
              <a:t>Šibenika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(„</a:t>
            </a:r>
            <a:r>
              <a:rPr lang="vi-VN" sz="1400" dirty="0">
                <a:latin typeface="Arial Narrow" pitchFamily="34" charset="0"/>
              </a:rPr>
              <a:t>Službeni glasnik Grada Šibenika“ broj 2/16) </a:t>
            </a:r>
            <a:r>
              <a:rPr lang="vi-VN" sz="1400" dirty="0" smtClean="0">
                <a:latin typeface="Arial Narrow" pitchFamily="34" charset="0"/>
              </a:rPr>
              <a:t>te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dio </a:t>
            </a:r>
            <a:r>
              <a:rPr lang="vi-VN" sz="1400" dirty="0">
                <a:latin typeface="Arial Narrow" pitchFamily="34" charset="0"/>
              </a:rPr>
              <a:t>kontaktne prometne mreže na </a:t>
            </a:r>
            <a:r>
              <a:rPr lang="vi-VN" sz="1400" dirty="0" smtClean="0">
                <a:latin typeface="Arial Narrow" pitchFamily="34" charset="0"/>
              </a:rPr>
              <a:t>sjeverozapadu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(križanje </a:t>
            </a:r>
            <a:r>
              <a:rPr lang="vi-VN" sz="1400" dirty="0">
                <a:latin typeface="Arial Narrow" pitchFamily="34" charset="0"/>
              </a:rPr>
              <a:t>Ul. Stjepana Radića i VIII. </a:t>
            </a:r>
            <a:r>
              <a:rPr lang="vi-VN" sz="1400" dirty="0" smtClean="0">
                <a:latin typeface="Arial Narrow" pitchFamily="34" charset="0"/>
              </a:rPr>
              <a:t>Dalmatinske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udarne </a:t>
            </a:r>
            <a:r>
              <a:rPr lang="vi-VN" sz="1400" dirty="0">
                <a:latin typeface="Arial Narrow" pitchFamily="34" charset="0"/>
              </a:rPr>
              <a:t>brigade</a:t>
            </a:r>
            <a:r>
              <a:rPr lang="vi-VN" sz="1400" dirty="0" smtClean="0">
                <a:latin typeface="Arial Narrow" pitchFamily="34" charset="0"/>
              </a:rPr>
              <a:t>).</a:t>
            </a:r>
            <a:endParaRPr lang="hr-HR" sz="1400" dirty="0" smtClean="0">
              <a:latin typeface="Arial Narrow" pitchFamily="34" charset="0"/>
            </a:endParaRPr>
          </a:p>
          <a:p>
            <a:pPr marL="0" indent="0" algn="just">
              <a:buFontTx/>
              <a:buNone/>
            </a:pPr>
            <a:r>
              <a:rPr lang="vi-VN" sz="1400" dirty="0" smtClean="0">
                <a:latin typeface="Arial Narrow" pitchFamily="34" charset="0"/>
              </a:rPr>
              <a:t>Sastavni dio </a:t>
            </a:r>
            <a:r>
              <a:rPr lang="vi-VN" sz="1400" dirty="0">
                <a:latin typeface="Arial Narrow" pitchFamily="34" charset="0"/>
              </a:rPr>
              <a:t>Odluke je </a:t>
            </a:r>
            <a:r>
              <a:rPr lang="vi-VN" sz="1400" dirty="0" smtClean="0">
                <a:latin typeface="Arial Narrow" pitchFamily="34" charset="0"/>
              </a:rPr>
              <a:t>grafički </a:t>
            </a:r>
            <a:r>
              <a:rPr lang="vi-VN" sz="1400" dirty="0">
                <a:latin typeface="Arial Narrow" pitchFamily="34" charset="0"/>
              </a:rPr>
              <a:t>prikaz </a:t>
            </a:r>
            <a:r>
              <a:rPr lang="vi-VN" sz="1400" dirty="0" smtClean="0">
                <a:latin typeface="Arial Narrow" pitchFamily="34" charset="0"/>
              </a:rPr>
              <a:t>granice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obuhvata </a:t>
            </a:r>
            <a:r>
              <a:rPr lang="vi-VN" sz="1400" dirty="0">
                <a:latin typeface="Arial Narrow" pitchFamily="34" charset="0"/>
              </a:rPr>
              <a:t>Plana.</a:t>
            </a:r>
            <a:endParaRPr lang="hr-HR" sz="1400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68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ogo_d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5827713"/>
            <a:ext cx="1363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1052513" y="6238875"/>
            <a:ext cx="88534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073275" y="6237288"/>
            <a:ext cx="7700963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hr-HR" b="1" cap="all" dirty="0">
                <a:solidFill>
                  <a:srgbClr val="0070C0"/>
                </a:solidFill>
                <a:latin typeface="+mn-lt"/>
                <a:ea typeface="+mj-ea"/>
                <a:cs typeface="Times New Roman" pitchFamily="18" charset="0"/>
              </a:rPr>
              <a:t>SAŽETAK ZA JAVNOST </a:t>
            </a:r>
            <a:r>
              <a:rPr lang="hr-HR" b="1" dirty="0">
                <a:solidFill>
                  <a:schemeClr val="tx1"/>
                </a:solidFill>
                <a:latin typeface="+mn-lt"/>
              </a:rPr>
              <a:t>– </a:t>
            </a:r>
            <a:r>
              <a:rPr lang="vi-VN" b="1" dirty="0">
                <a:solidFill>
                  <a:schemeClr val="tx1"/>
                </a:solidFill>
                <a:latin typeface="+mn-lt"/>
              </a:rPr>
              <a:t>Urbanistički plan uređenja stambene zone Bioci – Sv. Mara</a:t>
            </a:r>
            <a:endParaRPr lang="hr-HR" b="1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50000"/>
              </a:spcBef>
            </a:pP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077" name="Line 6"/>
          <p:cNvSpPr>
            <a:spLocks noChangeShapeType="1"/>
          </p:cNvSpPr>
          <p:nvPr/>
        </p:nvSpPr>
        <p:spPr bwMode="auto">
          <a:xfrm>
            <a:off x="0" y="6238875"/>
            <a:ext cx="508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88950" y="764703"/>
            <a:ext cx="4248026" cy="5063009"/>
          </a:xfrm>
          <a:noFill/>
        </p:spPr>
        <p:txBody>
          <a:bodyPr/>
          <a:lstStyle/>
          <a:p>
            <a:pPr marL="0" indent="0" algn="just">
              <a:spcBef>
                <a:spcPts val="300"/>
              </a:spcBef>
              <a:buNone/>
            </a:pPr>
            <a:r>
              <a:rPr lang="hr-HR" sz="1400" b="1" u="sng" dirty="0">
                <a:latin typeface="Arial Narrow" pitchFamily="34" charset="0"/>
              </a:rPr>
              <a:t>Ciljevi i programska </a:t>
            </a:r>
            <a:r>
              <a:rPr lang="hr-HR" sz="1400" b="1" u="sng" dirty="0" smtClean="0">
                <a:latin typeface="Arial Narrow" pitchFamily="34" charset="0"/>
              </a:rPr>
              <a:t>polazišta za </a:t>
            </a:r>
            <a:r>
              <a:rPr lang="vi-VN" sz="1400" b="1" u="sng" dirty="0" smtClean="0">
                <a:latin typeface="Arial Narrow" pitchFamily="34" charset="0"/>
              </a:rPr>
              <a:t>izrad</a:t>
            </a:r>
            <a:r>
              <a:rPr lang="hr-HR" sz="1400" b="1" u="sng" dirty="0">
                <a:latin typeface="Arial Narrow" pitchFamily="34" charset="0"/>
              </a:rPr>
              <a:t>u</a:t>
            </a:r>
            <a:r>
              <a:rPr lang="vi-VN" sz="1400" b="1" u="sng" dirty="0">
                <a:latin typeface="Arial Narrow" pitchFamily="34" charset="0"/>
              </a:rPr>
              <a:t> Urbanističkog plana uređenja stambene zone Bioci – Sv. Mara </a:t>
            </a:r>
            <a:r>
              <a:rPr lang="hr-HR" sz="1400" b="1" u="sng" dirty="0" smtClean="0">
                <a:latin typeface="Arial Narrow" pitchFamily="34" charset="0"/>
              </a:rPr>
              <a:t>(članak </a:t>
            </a:r>
            <a:r>
              <a:rPr lang="hr-HR" sz="1400" b="1" u="sng" dirty="0">
                <a:latin typeface="Arial Narrow" pitchFamily="34" charset="0"/>
              </a:rPr>
              <a:t>7.) </a:t>
            </a:r>
            <a:r>
              <a:rPr lang="hr-HR" sz="1400" b="1" u="sng" dirty="0" smtClean="0">
                <a:latin typeface="Arial Narrow" pitchFamily="34" charset="0"/>
              </a:rPr>
              <a:t>Odluke o izradi su:</a:t>
            </a:r>
          </a:p>
          <a:p>
            <a:pPr algn="just">
              <a:spcBef>
                <a:spcPts val="300"/>
              </a:spcBef>
            </a:pPr>
            <a:r>
              <a:rPr lang="vi-VN" sz="1400" dirty="0" smtClean="0">
                <a:latin typeface="Arial Narrow" pitchFamily="34" charset="0"/>
              </a:rPr>
              <a:t>preobraziti </a:t>
            </a:r>
            <a:r>
              <a:rPr lang="vi-VN" sz="1400" dirty="0">
                <a:latin typeface="Arial Narrow" pitchFamily="34" charset="0"/>
              </a:rPr>
              <a:t>prostor realizacijom zone kolektivnog stanovanja formiranjem veće stambene zone,</a:t>
            </a:r>
          </a:p>
          <a:p>
            <a:pPr algn="just">
              <a:spcBef>
                <a:spcPts val="300"/>
              </a:spcBef>
            </a:pPr>
            <a:r>
              <a:rPr lang="vi-VN" sz="1400" dirty="0" smtClean="0">
                <a:latin typeface="Arial Narrow" pitchFamily="34" charset="0"/>
              </a:rPr>
              <a:t>formirati </a:t>
            </a:r>
            <a:r>
              <a:rPr lang="vi-VN" sz="1400" dirty="0">
                <a:latin typeface="Arial Narrow" pitchFamily="34" charset="0"/>
              </a:rPr>
              <a:t>zaštitni zeleni pojas širine najmanje 10,0 m prema području zone zaštite kulturnog dobra (crkva sv. Mare),</a:t>
            </a:r>
          </a:p>
          <a:p>
            <a:pPr algn="just">
              <a:spcBef>
                <a:spcPts val="300"/>
              </a:spcBef>
            </a:pPr>
            <a:r>
              <a:rPr lang="vi-VN" sz="1400" dirty="0" smtClean="0">
                <a:latin typeface="Arial Narrow" pitchFamily="34" charset="0"/>
              </a:rPr>
              <a:t>formirati </a:t>
            </a:r>
            <a:r>
              <a:rPr lang="vi-VN" sz="1400" dirty="0">
                <a:latin typeface="Arial Narrow" pitchFamily="34" charset="0"/>
              </a:rPr>
              <a:t>zaštitni zeleni pojas uz </a:t>
            </a:r>
            <a:r>
              <a:rPr lang="vi-VN" sz="1400" dirty="0" smtClean="0">
                <a:latin typeface="Arial Narrow" pitchFamily="34" charset="0"/>
              </a:rPr>
              <a:t>državnu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cestu </a:t>
            </a:r>
            <a:r>
              <a:rPr lang="vi-VN" sz="1400" dirty="0">
                <a:latin typeface="Arial Narrow" pitchFamily="34" charset="0"/>
              </a:rPr>
              <a:t>širine najmanje 10,0 m od njenog </a:t>
            </a:r>
            <a:r>
              <a:rPr lang="vi-VN" sz="1400" dirty="0" smtClean="0">
                <a:latin typeface="Arial Narrow" pitchFamily="34" charset="0"/>
              </a:rPr>
              <a:t>zemljišnog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pojasa</a:t>
            </a:r>
            <a:r>
              <a:rPr lang="vi-VN" sz="1400" dirty="0">
                <a:latin typeface="Arial Narrow" pitchFamily="34" charset="0"/>
              </a:rPr>
              <a:t>,</a:t>
            </a:r>
          </a:p>
          <a:p>
            <a:pPr algn="just">
              <a:spcBef>
                <a:spcPts val="300"/>
              </a:spcBef>
            </a:pPr>
            <a:r>
              <a:rPr lang="vi-VN" sz="1400" dirty="0" smtClean="0">
                <a:latin typeface="Arial Narrow" pitchFamily="34" charset="0"/>
              </a:rPr>
              <a:t>ostvariti </a:t>
            </a:r>
            <a:r>
              <a:rPr lang="vi-VN" sz="1400" dirty="0">
                <a:latin typeface="Arial Narrow" pitchFamily="34" charset="0"/>
              </a:rPr>
              <a:t>pristup u zonu kolektivne </a:t>
            </a:r>
            <a:r>
              <a:rPr lang="vi-VN" sz="1400" dirty="0" smtClean="0">
                <a:latin typeface="Arial Narrow" pitchFamily="34" charset="0"/>
              </a:rPr>
              <a:t>stambene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gradnje </a:t>
            </a:r>
            <a:r>
              <a:rPr lang="vi-VN" sz="1400" dirty="0">
                <a:latin typeface="Arial Narrow" pitchFamily="34" charset="0"/>
              </a:rPr>
              <a:t>s postojećih gradskih ulica</a:t>
            </a:r>
            <a:r>
              <a:rPr lang="vi-VN" sz="1400" dirty="0" smtClean="0">
                <a:latin typeface="Arial Narrow" pitchFamily="34" charset="0"/>
              </a:rPr>
              <a:t>,</a:t>
            </a:r>
          </a:p>
          <a:p>
            <a:pPr algn="just">
              <a:spcBef>
                <a:spcPts val="300"/>
              </a:spcBef>
            </a:pPr>
            <a:r>
              <a:rPr lang="vi-VN" sz="1400" dirty="0" smtClean="0">
                <a:latin typeface="Arial Narrow" pitchFamily="34" charset="0"/>
              </a:rPr>
              <a:t>razviti internu prometnu mrežu unutar zone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širine </a:t>
            </a:r>
            <a:r>
              <a:rPr lang="vi-VN" sz="1400" dirty="0">
                <a:latin typeface="Arial Narrow" pitchFamily="34" charset="0"/>
              </a:rPr>
              <a:t>najmanje 7,0 m,</a:t>
            </a:r>
          </a:p>
          <a:p>
            <a:pPr algn="just">
              <a:spcBef>
                <a:spcPts val="300"/>
              </a:spcBef>
            </a:pPr>
            <a:r>
              <a:rPr lang="vi-VN" sz="1400" dirty="0" smtClean="0">
                <a:latin typeface="Arial Narrow" pitchFamily="34" charset="0"/>
              </a:rPr>
              <a:t>osigurati </a:t>
            </a:r>
            <a:r>
              <a:rPr lang="vi-VN" sz="1400" dirty="0">
                <a:latin typeface="Arial Narrow" pitchFamily="34" charset="0"/>
              </a:rPr>
              <a:t>potreban parkirališni prostor, ovisno o postignutom broju stanova, na parkiralištima </a:t>
            </a:r>
            <a:r>
              <a:rPr lang="vi-VN" sz="1400" dirty="0" smtClean="0">
                <a:latin typeface="Arial Narrow" pitchFamily="34" charset="0"/>
              </a:rPr>
              <a:t>/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garažama </a:t>
            </a:r>
            <a:r>
              <a:rPr lang="vi-VN" sz="1400" dirty="0">
                <a:latin typeface="Arial Narrow" pitchFamily="34" charset="0"/>
              </a:rPr>
              <a:t>unutar zone,</a:t>
            </a:r>
          </a:p>
          <a:p>
            <a:pPr algn="just">
              <a:spcBef>
                <a:spcPts val="300"/>
              </a:spcBef>
            </a:pPr>
            <a:r>
              <a:rPr lang="vi-VN" sz="1400" dirty="0" smtClean="0">
                <a:latin typeface="Arial Narrow" pitchFamily="34" charset="0"/>
              </a:rPr>
              <a:t>osigurati </a:t>
            </a:r>
            <a:r>
              <a:rPr lang="vi-VN" sz="1400" dirty="0">
                <a:latin typeface="Arial Narrow" pitchFamily="34" charset="0"/>
              </a:rPr>
              <a:t>komunalnu infrastrukturu u segmentu elektroopskrbe, vodoopskrbe, </a:t>
            </a:r>
            <a:r>
              <a:rPr lang="vi-VN" sz="1400" dirty="0" smtClean="0">
                <a:latin typeface="Arial Narrow" pitchFamily="34" charset="0"/>
              </a:rPr>
              <a:t>odvodnje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oborinskih </a:t>
            </a:r>
            <a:r>
              <a:rPr lang="vi-VN" sz="1400" dirty="0">
                <a:latin typeface="Arial Narrow" pitchFamily="34" charset="0"/>
              </a:rPr>
              <a:t>i otpadnih voda i telekomunikacija, </a:t>
            </a:r>
            <a:r>
              <a:rPr lang="vi-VN" sz="1400" dirty="0" smtClean="0">
                <a:latin typeface="Arial Narrow" pitchFamily="34" charset="0"/>
              </a:rPr>
              <a:t>na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koju </a:t>
            </a:r>
            <a:r>
              <a:rPr lang="vi-VN" sz="1400" dirty="0">
                <a:latin typeface="Arial Narrow" pitchFamily="34" charset="0"/>
              </a:rPr>
              <a:t>se priključuju planirane građevine,</a:t>
            </a:r>
          </a:p>
          <a:p>
            <a:pPr algn="just">
              <a:spcBef>
                <a:spcPts val="300"/>
              </a:spcBef>
            </a:pPr>
            <a:r>
              <a:rPr lang="vi-VN" sz="1400" dirty="0" smtClean="0">
                <a:latin typeface="Arial Narrow" pitchFamily="34" charset="0"/>
              </a:rPr>
              <a:t>osigurati </a:t>
            </a:r>
            <a:r>
              <a:rPr lang="vi-VN" sz="1400" dirty="0">
                <a:latin typeface="Arial Narrow" pitchFamily="34" charset="0"/>
              </a:rPr>
              <a:t>zelene površine, pri čemu </a:t>
            </a:r>
            <a:r>
              <a:rPr lang="vi-VN" sz="1400" dirty="0" smtClean="0">
                <a:latin typeface="Arial Narrow" pitchFamily="34" charset="0"/>
              </a:rPr>
              <a:t>treba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formirati </a:t>
            </a:r>
            <a:r>
              <a:rPr lang="vi-VN" sz="1400" dirty="0">
                <a:latin typeface="Arial Narrow" pitchFamily="34" charset="0"/>
              </a:rPr>
              <a:t>i površinu dječjeg igrališta.</a:t>
            </a:r>
            <a:endParaRPr lang="hr-HR" sz="1400" dirty="0" smtClean="0">
              <a:latin typeface="Arial Narrow" pitchFamily="34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0" y="69269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829548" y="6433591"/>
            <a:ext cx="29479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 dirty="0">
                <a:ln w="0">
                  <a:noFill/>
                </a:ln>
                <a:solidFill>
                  <a:schemeClr val="tx1"/>
                </a:solidFill>
              </a:rPr>
              <a:t>3</a:t>
            </a:r>
            <a:r>
              <a:rPr lang="hr-HR" sz="1400" b="1" dirty="0" smtClean="0">
                <a:ln w="0">
                  <a:noFill/>
                </a:ln>
                <a:solidFill>
                  <a:schemeClr val="tx1"/>
                </a:solidFill>
              </a:rPr>
              <a:t>.</a:t>
            </a:r>
            <a:endParaRPr lang="hr-HR" sz="1400" b="1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057456" cy="432346"/>
          </a:xfrm>
        </p:spPr>
        <p:txBody>
          <a:bodyPr/>
          <a:lstStyle/>
          <a:p>
            <a:pPr algn="r" eaLnBrk="1" hangingPunct="1"/>
            <a:r>
              <a:rPr lang="hr-HR" sz="1800" b="1" dirty="0" smtClean="0">
                <a:latin typeface="Arial Narrow" pitchFamily="34" charset="0"/>
              </a:rPr>
              <a:t>CILJEVI I PROGRAMSKA POLAZIŠTA PREMA  ODLUCI O IZRADI I SMJERNICE IZ GUP-a</a:t>
            </a:r>
            <a:endParaRPr lang="hr-HR" sz="1800" dirty="0" smtClean="0">
              <a:latin typeface="Arial Narrow" pitchFamily="34" charset="0"/>
            </a:endParaRPr>
          </a:p>
        </p:txBody>
      </p:sp>
      <p:sp>
        <p:nvSpPr>
          <p:cNvPr id="12" name="Rectangle 8"/>
          <p:cNvSpPr txBox="1">
            <a:spLocks noChangeArrowheads="1"/>
          </p:cNvSpPr>
          <p:nvPr/>
        </p:nvSpPr>
        <p:spPr bwMode="auto">
          <a:xfrm>
            <a:off x="5174803" y="764704"/>
            <a:ext cx="4320034" cy="5328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77800" indent="-177800" algn="just">
              <a:spcBef>
                <a:spcPts val="300"/>
              </a:spcBef>
              <a:buNone/>
            </a:pPr>
            <a:r>
              <a:rPr lang="hr-HR" sz="1400" b="1" u="sng" dirty="0" smtClean="0">
                <a:latin typeface="Arial Narrow" pitchFamily="34" charset="0"/>
              </a:rPr>
              <a:t>Smjernice iz GUP-a</a:t>
            </a:r>
          </a:p>
          <a:p>
            <a:pPr marL="0" indent="0" algn="just">
              <a:spcBef>
                <a:spcPts val="300"/>
              </a:spcBef>
              <a:buNone/>
            </a:pPr>
            <a:r>
              <a:rPr lang="vi-VN" sz="1400" dirty="0">
                <a:latin typeface="Arial Narrow" pitchFamily="34" charset="0"/>
              </a:rPr>
              <a:t>U odnosu na stupanj dovršenosti odnosno oblike korištenja, način i uvjete gradnje obuhvat Plana pripada, sukladno odredbama članka 58. </a:t>
            </a:r>
            <a:r>
              <a:rPr lang="vi-VN" sz="1400" dirty="0" smtClean="0">
                <a:latin typeface="Arial Narrow" pitchFamily="34" charset="0"/>
              </a:rPr>
              <a:t>GUP-a</a:t>
            </a:r>
            <a:r>
              <a:rPr lang="hr-HR" sz="1400" dirty="0" smtClean="0">
                <a:latin typeface="Arial Narrow" pitchFamily="34" charset="0"/>
              </a:rPr>
              <a:t> </a:t>
            </a:r>
            <a:r>
              <a:rPr lang="vi-VN" sz="1400" dirty="0" smtClean="0">
                <a:latin typeface="Arial Narrow" pitchFamily="34" charset="0"/>
              </a:rPr>
              <a:t>u</a:t>
            </a:r>
            <a:r>
              <a:rPr lang="vi-VN" sz="1400" dirty="0">
                <a:latin typeface="Arial Narrow" pitchFamily="34" charset="0"/>
              </a:rPr>
              <a:t>: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„ 2) Unutar područja obuhvata u odnosu na stupanj dovršenosti razlikuju se: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- nedovršena područja  su područja grada u transformaciji, urbanistički nedefinirana i samo dijelom izgrađena, s nerazvijenom i neuvjetnom uličnom mrežom, podložna sanaciji ili urbanoj obnovi (regeneraciji), moguć je visoki stupanj promjena, u neizgrađenim je područjima potrebna osnovna regulacija odnosno definiranje osnovne urbane matrice i mreže javnih prostora.“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„5) Nedovršena gradska područja se koriste, uređuju i štite u skladu s posebnostima prostora, a razlikuju se: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- Urbana preobrazba (3.1.)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- Nova regulacija na neizgrađenom prostoru (3.2.)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- Nova regulacija na neizgrađenom prostoru, zadnja etapa realizacije (3.3.)</a:t>
            </a:r>
          </a:p>
          <a:p>
            <a:pPr marL="0" indent="0" algn="just">
              <a:spcBef>
                <a:spcPts val="300"/>
              </a:spcBef>
              <a:buNone/>
            </a:pPr>
            <a:r>
              <a:rPr lang="vi-VN" sz="1400" dirty="0" smtClean="0">
                <a:latin typeface="Arial Narrow" pitchFamily="34" charset="0"/>
              </a:rPr>
              <a:t>Kao </a:t>
            </a:r>
            <a:r>
              <a:rPr lang="vi-VN" sz="1400" dirty="0">
                <a:latin typeface="Arial Narrow" pitchFamily="34" charset="0"/>
              </a:rPr>
              <a:t>osnovni element GUP-a za izradu ovoga Plana primijenjene su referentne odredbe članka 79. Odluke o donošenju, a napose programske smjernice iz stavka 3.: </a:t>
            </a:r>
          </a:p>
        </p:txBody>
      </p:sp>
    </p:spTree>
    <p:extLst>
      <p:ext uri="{BB962C8B-B14F-4D97-AF65-F5344CB8AC3E}">
        <p14:creationId xmlns:p14="http://schemas.microsoft.com/office/powerpoint/2010/main" val="9934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ogo_d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5827713"/>
            <a:ext cx="1363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1052513" y="6238875"/>
            <a:ext cx="88534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073275" y="6237288"/>
            <a:ext cx="7700963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hr-HR" b="1" cap="all" dirty="0">
                <a:solidFill>
                  <a:srgbClr val="0070C0"/>
                </a:solidFill>
                <a:latin typeface="+mn-lt"/>
                <a:ea typeface="+mj-ea"/>
                <a:cs typeface="Times New Roman" pitchFamily="18" charset="0"/>
              </a:rPr>
              <a:t>SAŽETAK ZA JAVNOST </a:t>
            </a:r>
            <a:r>
              <a:rPr lang="hr-HR" b="1" dirty="0">
                <a:solidFill>
                  <a:schemeClr val="tx1"/>
                </a:solidFill>
                <a:latin typeface="+mn-lt"/>
              </a:rPr>
              <a:t>– </a:t>
            </a:r>
            <a:r>
              <a:rPr lang="vi-VN" b="1" dirty="0">
                <a:solidFill>
                  <a:schemeClr val="tx1"/>
                </a:solidFill>
                <a:latin typeface="+mn-lt"/>
              </a:rPr>
              <a:t>Urbanistički plan uređenja stambene zone Bioci – Sv. Mara</a:t>
            </a:r>
            <a:endParaRPr lang="hr-HR" b="1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50000"/>
              </a:spcBef>
            </a:pP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3077" name="Line 6"/>
          <p:cNvSpPr>
            <a:spLocks noChangeShapeType="1"/>
          </p:cNvSpPr>
          <p:nvPr/>
        </p:nvSpPr>
        <p:spPr bwMode="auto">
          <a:xfrm>
            <a:off x="0" y="6238875"/>
            <a:ext cx="508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88950" y="764703"/>
            <a:ext cx="4248026" cy="5063009"/>
          </a:xfrm>
          <a:noFill/>
        </p:spPr>
        <p:txBody>
          <a:bodyPr/>
          <a:lstStyle/>
          <a:p>
            <a:pPr marL="177800" indent="-177800" algn="just">
              <a:spcBef>
                <a:spcPts val="300"/>
              </a:spcBef>
              <a:buNone/>
            </a:pPr>
            <a:r>
              <a:rPr lang="vi-VN" sz="1400" dirty="0">
                <a:latin typeface="Arial Narrow" pitchFamily="34" charset="0"/>
              </a:rPr>
              <a:t>„  </a:t>
            </a:r>
            <a:r>
              <a:rPr lang="vi-VN" sz="1400" i="1" dirty="0">
                <a:latin typeface="Arial Narrow" pitchFamily="34" charset="0"/>
              </a:rPr>
              <a:t>b) UPU stambene zone Bioci – Sv. Mara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-	uređenje u skladu s obilježjima i konfiguracijom prirodnog krajolika;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- gradnja samostojećih visokih građevina, najveći broj dozvoljenih etaža je od pet do sedam nadzemnih etaža i to: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-	do 60% površine zone u kontaktu prema crkvi Sv. Mare koristi se za smještaj građevina do najviše pet nadzemnih etaža, a najviša visina građevine od terena do vijenca iznosi 18,0 m, 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-	preostalih do 40% površine zone (prema postojećoj trafostanici) koristiti se za smještaj građevina do najviše sedam nadzemnih etaža, najviša visina građevine od terena do vijenca iznosi 25,0 m. 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- građevine mogu u prizemlju imati poslovne sadržaje (uslužni, trgovački i sl.) koji ne ometaju stanovanje niti zagađuju okoliš; udio poslovnih sadržaja iznosi najviše 30% površine građevine;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>
                <a:latin typeface="Arial Narrow" pitchFamily="34" charset="0"/>
              </a:rPr>
              <a:t>-	najmanja udaljenost građevine od regulacijskog pravca i ostalih granica građevne čestice iznosi polovicu ukupne visine, a najmanja udaljenosti potpuno ukopane podzemne etaže od međa iznosi 1,0 m;</a:t>
            </a:r>
          </a:p>
          <a:p>
            <a:pPr algn="just">
              <a:spcBef>
                <a:spcPts val="300"/>
              </a:spcBef>
              <a:buNone/>
            </a:pPr>
            <a:endParaRPr lang="hr-HR" sz="1400" dirty="0" smtClean="0">
              <a:latin typeface="Arial Narrow" pitchFamily="34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0" y="69269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829548" y="6433591"/>
            <a:ext cx="29479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 dirty="0">
                <a:ln w="0">
                  <a:noFill/>
                </a:ln>
                <a:solidFill>
                  <a:schemeClr val="tx1"/>
                </a:solidFill>
              </a:rPr>
              <a:t>4</a:t>
            </a:r>
            <a:r>
              <a:rPr lang="hr-HR" sz="1400" b="1" dirty="0" smtClean="0">
                <a:ln w="0">
                  <a:noFill/>
                </a:ln>
                <a:solidFill>
                  <a:schemeClr val="tx1"/>
                </a:solidFill>
              </a:rPr>
              <a:t>.</a:t>
            </a:r>
            <a:endParaRPr lang="hr-HR" sz="1400" b="1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057456" cy="432346"/>
          </a:xfrm>
        </p:spPr>
        <p:txBody>
          <a:bodyPr/>
          <a:lstStyle/>
          <a:p>
            <a:pPr algn="r" eaLnBrk="1" hangingPunct="1"/>
            <a:r>
              <a:rPr lang="hr-HR" sz="1800" b="1" dirty="0" smtClean="0">
                <a:latin typeface="Arial Narrow" pitchFamily="34" charset="0"/>
              </a:rPr>
              <a:t>SMJERNICE IZ GUP-a</a:t>
            </a:r>
            <a:endParaRPr lang="hr-HR" sz="1800" dirty="0" smtClean="0">
              <a:latin typeface="Arial Narrow" pitchFamily="34" charset="0"/>
            </a:endParaRPr>
          </a:p>
        </p:txBody>
      </p:sp>
      <p:sp>
        <p:nvSpPr>
          <p:cNvPr id="12" name="Rectangle 8"/>
          <p:cNvSpPr txBox="1">
            <a:spLocks noChangeArrowheads="1"/>
          </p:cNvSpPr>
          <p:nvPr/>
        </p:nvSpPr>
        <p:spPr bwMode="auto">
          <a:xfrm>
            <a:off x="5091806" y="692696"/>
            <a:ext cx="4320034" cy="5328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 smtClean="0">
                <a:latin typeface="Arial Narrow" pitchFamily="34" charset="0"/>
              </a:rPr>
              <a:t>- </a:t>
            </a:r>
            <a:r>
              <a:rPr lang="hr-HR" sz="1400" i="1" dirty="0" smtClean="0">
                <a:latin typeface="Arial Narrow" pitchFamily="34" charset="0"/>
              </a:rPr>
              <a:t>	</a:t>
            </a:r>
            <a:r>
              <a:rPr lang="vi-VN" sz="1400" i="1" dirty="0" smtClean="0">
                <a:latin typeface="Arial Narrow" pitchFamily="34" charset="0"/>
              </a:rPr>
              <a:t>prema zaštićenoj građevini (crkva Sv. Mare) treba ostvariti zaštitni zeleni pojas širine najmanje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 smtClean="0">
                <a:latin typeface="Arial Narrow" pitchFamily="34" charset="0"/>
              </a:rPr>
              <a:t> </a:t>
            </a:r>
            <a:r>
              <a:rPr lang="hr-HR" sz="1400" i="1" dirty="0" smtClean="0">
                <a:latin typeface="Arial Narrow" pitchFamily="34" charset="0"/>
              </a:rPr>
              <a:t>	</a:t>
            </a:r>
            <a:r>
              <a:rPr lang="vi-VN" sz="1400" i="1" dirty="0" smtClean="0">
                <a:latin typeface="Arial Narrow" pitchFamily="34" charset="0"/>
              </a:rPr>
              <a:t>10,0 m.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vi-VN" sz="1400" i="1" dirty="0" smtClean="0">
                <a:latin typeface="Arial Narrow" pitchFamily="34" charset="0"/>
              </a:rPr>
              <a:t>- </a:t>
            </a:r>
            <a:r>
              <a:rPr lang="hr-HR" sz="1400" i="1" dirty="0" smtClean="0">
                <a:latin typeface="Arial Narrow" pitchFamily="34" charset="0"/>
              </a:rPr>
              <a:t>	</a:t>
            </a:r>
            <a:r>
              <a:rPr lang="vi-VN" sz="1400" i="1" dirty="0" smtClean="0">
                <a:latin typeface="Arial Narrow" pitchFamily="34" charset="0"/>
              </a:rPr>
              <a:t>nije dozvoljen pristup ovoj zoni s državne ceste D-8 uz koju se uspostavlja zaštitni pojas širine 10 m od linije izvlaštenja te ceste.“</a:t>
            </a: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hr-HR" sz="1400" dirty="0" smtClean="0">
                <a:latin typeface="Arial Narrow" pitchFamily="34" charset="0"/>
              </a:rPr>
              <a:t>	</a:t>
            </a:r>
            <a:r>
              <a:rPr lang="vi-VN" sz="1400" dirty="0" smtClean="0">
                <a:latin typeface="Arial Narrow" pitchFamily="34" charset="0"/>
              </a:rPr>
              <a:t>Budući da GUP mijenja kategorizaciju prometnica i nekadašnja državna cesta D8 postaje prometnica kategorije „ostalih gradskih ulica“ više ne postoji uvjet formiranja zaštitnog pojasa zelenila. </a:t>
            </a:r>
          </a:p>
          <a:p>
            <a:pPr marL="177800" indent="-177800" algn="just">
              <a:spcBef>
                <a:spcPts val="300"/>
              </a:spcBef>
              <a:buNone/>
            </a:pPr>
            <a:endParaRPr lang="vi-VN" sz="1400" dirty="0" smtClean="0">
              <a:latin typeface="Arial Narrow" pitchFamily="34" charset="0"/>
            </a:endParaRPr>
          </a:p>
          <a:p>
            <a:pPr marL="177800" indent="-177800" algn="just">
              <a:spcBef>
                <a:spcPts val="300"/>
              </a:spcBef>
              <a:buNone/>
            </a:pPr>
            <a:r>
              <a:rPr lang="hr-HR" sz="1400" dirty="0" smtClean="0">
                <a:latin typeface="Arial Narrow" pitchFamily="34" charset="0"/>
              </a:rPr>
              <a:t>	</a:t>
            </a:r>
            <a:r>
              <a:rPr lang="vi-VN" sz="1400" dirty="0" smtClean="0">
                <a:latin typeface="Arial Narrow" pitchFamily="34" charset="0"/>
              </a:rPr>
              <a:t>U izradi Plana primjenjuju se i ostale relevantne odredbe GUP-a u odnosu na elemente sadržaja obuhvata i njihova dimenzioniranja. </a:t>
            </a:r>
          </a:p>
          <a:p>
            <a:pPr algn="just">
              <a:spcBef>
                <a:spcPts val="300"/>
              </a:spcBef>
              <a:buNone/>
            </a:pPr>
            <a:endParaRPr lang="hr-HR" sz="1400" u="sng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13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ogo_d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5827713"/>
            <a:ext cx="1363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Line 4"/>
          <p:cNvSpPr>
            <a:spLocks noChangeShapeType="1"/>
          </p:cNvSpPr>
          <p:nvPr/>
        </p:nvSpPr>
        <p:spPr bwMode="auto">
          <a:xfrm>
            <a:off x="1052513" y="6238875"/>
            <a:ext cx="88534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6148" name="Line 6"/>
          <p:cNvSpPr>
            <a:spLocks noChangeShapeType="1"/>
          </p:cNvSpPr>
          <p:nvPr/>
        </p:nvSpPr>
        <p:spPr bwMode="auto">
          <a:xfrm>
            <a:off x="0" y="6238875"/>
            <a:ext cx="508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073275" y="6237288"/>
            <a:ext cx="770096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 cap="all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SAŽETAK ZA JAVNOST </a:t>
            </a:r>
            <a:r>
              <a:rPr lang="hr-HR" b="1" dirty="0">
                <a:solidFill>
                  <a:schemeClr val="tx1"/>
                </a:solidFill>
                <a:latin typeface="+mn-lt"/>
              </a:rPr>
              <a:t>– </a:t>
            </a:r>
            <a:r>
              <a:rPr lang="vi-VN" b="1" dirty="0">
                <a:solidFill>
                  <a:schemeClr val="tx1"/>
                </a:solidFill>
                <a:latin typeface="+mn-lt"/>
              </a:rPr>
              <a:t>Urbanistički plan uređenja stambene zone Bioci – Sv. Mara</a:t>
            </a:r>
            <a:endParaRPr lang="hr-HR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13766" y="872426"/>
            <a:ext cx="425120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tabLst>
                <a:tab pos="539750" algn="l"/>
              </a:tabLst>
            </a:pPr>
            <a:r>
              <a:rPr lang="hr-HR" sz="1400" u="sng" dirty="0" smtClean="0"/>
              <a:t>Prijedlog </a:t>
            </a:r>
            <a:r>
              <a:rPr lang="vi-VN" sz="1400" u="sng" dirty="0" smtClean="0"/>
              <a:t>Urbanističk</a:t>
            </a:r>
            <a:r>
              <a:rPr lang="hr-HR" sz="1400" u="sng" dirty="0" smtClean="0"/>
              <a:t>og</a:t>
            </a:r>
            <a:r>
              <a:rPr lang="vi-VN" sz="1400" u="sng" dirty="0" smtClean="0"/>
              <a:t> plan</a:t>
            </a:r>
            <a:r>
              <a:rPr lang="hr-HR" sz="1400" u="sng" dirty="0" smtClean="0"/>
              <a:t>a</a:t>
            </a:r>
            <a:r>
              <a:rPr lang="vi-VN" sz="1400" u="sng" dirty="0" smtClean="0"/>
              <a:t> </a:t>
            </a:r>
            <a:r>
              <a:rPr lang="vi-VN" sz="1400" u="sng" dirty="0"/>
              <a:t>uređenja stambene zone Bioci – Sv. </a:t>
            </a:r>
            <a:r>
              <a:rPr lang="vi-VN" sz="1400" u="sng" dirty="0" smtClean="0"/>
              <a:t>Mara</a:t>
            </a:r>
            <a:r>
              <a:rPr lang="hr-HR" sz="1400" u="sng" dirty="0" smtClean="0"/>
              <a:t> sadrži: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lang="hr-HR" sz="1400" b="1" i="1" dirty="0" smtClean="0">
              <a:solidFill>
                <a:schemeClr val="tx1"/>
              </a:solidFill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lang="hr-HR" sz="1400" b="1" i="1" dirty="0" smtClean="0">
                <a:solidFill>
                  <a:schemeClr val="tx1"/>
                </a:solidFill>
              </a:rPr>
              <a:t>I. Tekstualni dio: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lang="hr-HR" sz="1400" dirty="0" smtClean="0">
                <a:solidFill>
                  <a:schemeClr val="tx1"/>
                </a:solidFill>
              </a:rPr>
              <a:t>Odredbe za provođenje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lang="hr-HR" sz="1400" b="1" i="1" dirty="0" smtClean="0">
              <a:solidFill>
                <a:schemeClr val="tx1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lang="hr-HR" sz="1400" b="1" i="1" dirty="0" smtClean="0">
                <a:solidFill>
                  <a:schemeClr val="tx1"/>
                </a:solidFill>
              </a:rPr>
              <a:t>II. Grafički dio: </a:t>
            </a:r>
          </a:p>
          <a:p>
            <a:pPr algn="just" eaLnBrk="0" hangingPunct="0">
              <a:tabLst>
                <a:tab pos="539750" algn="l"/>
              </a:tabLst>
            </a:pPr>
            <a:r>
              <a:rPr lang="hr-HR" sz="1400" dirty="0">
                <a:solidFill>
                  <a:schemeClr val="tx1"/>
                </a:solidFill>
              </a:rPr>
              <a:t>Kartografski prikazi u mjerilu </a:t>
            </a:r>
            <a:r>
              <a:rPr lang="hr-HR" sz="1400" dirty="0" smtClean="0">
                <a:solidFill>
                  <a:schemeClr val="tx1"/>
                </a:solidFill>
              </a:rPr>
              <a:t>1:1.000</a:t>
            </a:r>
          </a:p>
          <a:p>
            <a:pPr algn="just" eaLnBrk="0" hangingPunct="0">
              <a:tabLst>
                <a:tab pos="539750" algn="l"/>
              </a:tabLst>
            </a:pPr>
            <a:endParaRPr lang="hr-HR" sz="1400" u="sng" dirty="0">
              <a:solidFill>
                <a:schemeClr val="tx1"/>
              </a:solidFill>
            </a:endParaRPr>
          </a:p>
          <a:p>
            <a:pPr marL="271463" indent="-271463" algn="just" eaLnBrk="0" hangingPunct="0"/>
            <a:r>
              <a:rPr lang="hr-HR" sz="1400" dirty="0" smtClean="0">
                <a:solidFill>
                  <a:schemeClr val="tx1"/>
                </a:solidFill>
              </a:rPr>
              <a:t>1.	Korištenje i namjena površina</a:t>
            </a:r>
          </a:p>
          <a:p>
            <a:pPr marL="271463" indent="-271463" algn="l" eaLnBrk="0" hangingPunct="0"/>
            <a:r>
              <a:rPr lang="hr-HR" sz="1400" dirty="0" smtClean="0">
                <a:solidFill>
                  <a:schemeClr val="tx1"/>
                </a:solidFill>
              </a:rPr>
              <a:t>2.1.	</a:t>
            </a:r>
            <a:r>
              <a:rPr lang="pl-PL" sz="1400" dirty="0" smtClean="0">
                <a:solidFill>
                  <a:schemeClr val="tx1"/>
                </a:solidFill>
              </a:rPr>
              <a:t>Prometna,ulična i komunalna infrastrukturna mreža Prometna i ulična mreža, pošta i elektroničke komunikacije</a:t>
            </a:r>
          </a:p>
          <a:p>
            <a:pPr marL="271463" indent="-271463" algn="l" eaLnBrk="0" hangingPunct="0"/>
            <a:r>
              <a:rPr lang="hr-HR" sz="1400" dirty="0" smtClean="0">
                <a:solidFill>
                  <a:schemeClr val="tx1"/>
                </a:solidFill>
              </a:rPr>
              <a:t>2.2.</a:t>
            </a:r>
            <a:r>
              <a:rPr lang="hr-HR" sz="1400" dirty="0">
                <a:solidFill>
                  <a:schemeClr val="tx1"/>
                </a:solidFill>
              </a:rPr>
              <a:t>	</a:t>
            </a:r>
            <a:r>
              <a:rPr lang="pl-PL" sz="1400" dirty="0">
                <a:solidFill>
                  <a:schemeClr val="tx1"/>
                </a:solidFill>
              </a:rPr>
              <a:t>Prometna,ulična i komunalna infrastrukturna mreža </a:t>
            </a:r>
            <a:r>
              <a:rPr lang="pl-PL" sz="1400" dirty="0" smtClean="0">
                <a:solidFill>
                  <a:schemeClr val="tx1"/>
                </a:solidFill>
              </a:rPr>
              <a:t>Energetski sustav</a:t>
            </a:r>
          </a:p>
          <a:p>
            <a:pPr marL="271463" indent="-271463" algn="just" eaLnBrk="0" hangingPunct="0"/>
            <a:r>
              <a:rPr lang="hr-HR" sz="1400" dirty="0" smtClean="0">
                <a:solidFill>
                  <a:schemeClr val="tx1"/>
                </a:solidFill>
              </a:rPr>
              <a:t>2.3.	</a:t>
            </a:r>
            <a:r>
              <a:rPr lang="pl-PL" sz="1400" dirty="0" smtClean="0">
                <a:solidFill>
                  <a:schemeClr val="tx1"/>
                </a:solidFill>
              </a:rPr>
              <a:t>Prometna,ulična </a:t>
            </a:r>
            <a:r>
              <a:rPr lang="pl-PL" sz="1400" dirty="0">
                <a:solidFill>
                  <a:schemeClr val="tx1"/>
                </a:solidFill>
              </a:rPr>
              <a:t>i komunalna infrastrukturna </a:t>
            </a:r>
            <a:r>
              <a:rPr lang="pl-PL" sz="1400" dirty="0" smtClean="0">
                <a:solidFill>
                  <a:schemeClr val="tx1"/>
                </a:solidFill>
              </a:rPr>
              <a:t>mreža </a:t>
            </a:r>
            <a:r>
              <a:rPr lang="pl-PL" sz="1400" dirty="0">
                <a:solidFill>
                  <a:schemeClr val="tx1"/>
                </a:solidFill>
              </a:rPr>
              <a:t>Vodnogospodarski sustav</a:t>
            </a:r>
            <a:endParaRPr lang="hr-HR" sz="1400" dirty="0">
              <a:solidFill>
                <a:schemeClr val="tx1"/>
              </a:solidFill>
            </a:endParaRPr>
          </a:p>
          <a:p>
            <a:pPr marL="271463" indent="-271463" algn="just" eaLnBrk="0" hangingPunct="0"/>
            <a:r>
              <a:rPr lang="hr-HR" sz="1400" dirty="0" smtClean="0">
                <a:solidFill>
                  <a:schemeClr val="tx1"/>
                </a:solidFill>
              </a:rPr>
              <a:t>3.	</a:t>
            </a:r>
            <a:r>
              <a:rPr lang="pl-PL" sz="1400" dirty="0" smtClean="0">
                <a:solidFill>
                  <a:schemeClr val="tx1"/>
                </a:solidFill>
              </a:rPr>
              <a:t>Uvjeti korištenja, uređenja i zaštite površina</a:t>
            </a:r>
          </a:p>
          <a:p>
            <a:pPr marL="271463" indent="-271463" algn="just" eaLnBrk="0" hangingPunct="0"/>
            <a:r>
              <a:rPr lang="hr-HR" sz="1400" dirty="0">
                <a:solidFill>
                  <a:schemeClr val="tx1"/>
                </a:solidFill>
              </a:rPr>
              <a:t>4</a:t>
            </a:r>
            <a:r>
              <a:rPr lang="hr-HR" sz="1400" dirty="0" smtClean="0">
                <a:solidFill>
                  <a:schemeClr val="tx1"/>
                </a:solidFill>
              </a:rPr>
              <a:t>.</a:t>
            </a:r>
            <a:r>
              <a:rPr lang="hr-HR" sz="1400" dirty="0">
                <a:solidFill>
                  <a:schemeClr val="tx1"/>
                </a:solidFill>
              </a:rPr>
              <a:t>	</a:t>
            </a:r>
            <a:r>
              <a:rPr lang="pl-PL" sz="1400" dirty="0">
                <a:solidFill>
                  <a:schemeClr val="tx1"/>
                </a:solidFill>
              </a:rPr>
              <a:t>N</a:t>
            </a:r>
            <a:r>
              <a:rPr lang="pl-PL" sz="1400" dirty="0" smtClean="0">
                <a:solidFill>
                  <a:schemeClr val="tx1"/>
                </a:solidFill>
              </a:rPr>
              <a:t>ačin i uvjeti gradnje</a:t>
            </a:r>
            <a:endParaRPr lang="hr-HR" sz="1400" b="1" i="1" dirty="0" smtClean="0">
              <a:solidFill>
                <a:schemeClr val="tx1"/>
              </a:solidFill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0" y="69269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829548" y="6433591"/>
            <a:ext cx="29479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 dirty="0">
                <a:ln w="0">
                  <a:noFill/>
                </a:ln>
                <a:solidFill>
                  <a:schemeClr val="tx1"/>
                </a:solidFill>
              </a:rPr>
              <a:t>5</a:t>
            </a:r>
            <a:r>
              <a:rPr lang="hr-HR" sz="1400" b="1" dirty="0" smtClean="0">
                <a:ln w="0">
                  <a:noFill/>
                </a:ln>
                <a:solidFill>
                  <a:schemeClr val="tx1"/>
                </a:solidFill>
              </a:rPr>
              <a:t>.</a:t>
            </a:r>
            <a:endParaRPr lang="hr-HR" sz="1400" b="1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8985448" cy="432346"/>
          </a:xfrm>
        </p:spPr>
        <p:txBody>
          <a:bodyPr/>
          <a:lstStyle/>
          <a:p>
            <a:pPr algn="r" eaLnBrk="1" hangingPunct="1"/>
            <a:r>
              <a:rPr lang="hr-HR" sz="1800" b="1" dirty="0" smtClean="0">
                <a:latin typeface="Arial Narrow" pitchFamily="34" charset="0"/>
              </a:rPr>
              <a:t>PRIJEDLOG PLANA ZA JAVNU RASPRAVU</a:t>
            </a:r>
            <a:endParaRPr lang="hr-HR" sz="1800" dirty="0" smtClean="0"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87752" y="1473165"/>
            <a:ext cx="31417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hr-HR" sz="1400" dirty="0" smtClean="0"/>
          </a:p>
          <a:p>
            <a:pPr lvl="0" algn="just" eaLnBrk="0" hangingPunct="0">
              <a:tabLst>
                <a:tab pos="539750" algn="l"/>
              </a:tabLst>
            </a:pPr>
            <a:r>
              <a:rPr lang="hr-HR" sz="1400" b="1" i="1" dirty="0">
                <a:solidFill>
                  <a:schemeClr val="tx1"/>
                </a:solidFill>
              </a:rPr>
              <a:t>III. Obrazloženje</a:t>
            </a:r>
          </a:p>
          <a:p>
            <a:pPr lvl="0" algn="just" eaLnBrk="0" hangingPunct="0">
              <a:tabLst>
                <a:tab pos="539750" algn="l"/>
              </a:tabLst>
            </a:pPr>
            <a:endParaRPr lang="hr-HR" sz="1400" b="1" i="1" dirty="0">
              <a:solidFill>
                <a:schemeClr val="tx1"/>
              </a:solidFill>
            </a:endParaRPr>
          </a:p>
          <a:p>
            <a:pPr lvl="0" algn="just" eaLnBrk="0" hangingPunct="0">
              <a:tabLst>
                <a:tab pos="539750" algn="l"/>
              </a:tabLst>
            </a:pPr>
            <a:r>
              <a:rPr lang="hr-HR" sz="1400" b="1" i="1" dirty="0" smtClean="0">
                <a:solidFill>
                  <a:schemeClr val="tx1"/>
                </a:solidFill>
              </a:rPr>
              <a:t>IV. Sažetak </a:t>
            </a:r>
            <a:r>
              <a:rPr lang="hr-HR" sz="1400" b="1" i="1" dirty="0">
                <a:solidFill>
                  <a:schemeClr val="tx1"/>
                </a:solidFill>
              </a:rPr>
              <a:t>za javnost</a:t>
            </a:r>
          </a:p>
          <a:p>
            <a:pPr algn="just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163662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1052513" y="6238875"/>
            <a:ext cx="88534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073275" y="6237288"/>
            <a:ext cx="7700963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 cap="all" dirty="0">
                <a:solidFill>
                  <a:srgbClr val="0070C0"/>
                </a:solidFill>
                <a:latin typeface="+mj-lt"/>
                <a:ea typeface="+mj-ea"/>
                <a:cs typeface="Times New Roman" pitchFamily="18" charset="0"/>
              </a:rPr>
              <a:t> </a:t>
            </a:r>
            <a:r>
              <a:rPr lang="hr-HR" b="1" cap="all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SAŽETAK ZA JAVNOST </a:t>
            </a:r>
            <a:r>
              <a:rPr lang="hr-HR" b="1" dirty="0" smtClean="0">
                <a:solidFill>
                  <a:schemeClr val="tx1"/>
                </a:solidFill>
                <a:latin typeface="+mj-lt"/>
              </a:rPr>
              <a:t>– </a:t>
            </a:r>
            <a:r>
              <a:rPr lang="vi-VN" b="1" dirty="0" smtClean="0">
                <a:solidFill>
                  <a:schemeClr val="tx1"/>
                </a:solidFill>
                <a:latin typeface="+mj-lt"/>
              </a:rPr>
              <a:t>Urbanistički plan uređenja stambene zone Bioci – Sv. Mara</a:t>
            </a:r>
            <a:endParaRPr lang="hr-HR" b="1" dirty="0" smtClean="0">
              <a:solidFill>
                <a:schemeClr val="tx1"/>
              </a:solidFill>
              <a:latin typeface="+mj-lt"/>
            </a:endParaRPr>
          </a:p>
          <a:p>
            <a:pPr>
              <a:spcBef>
                <a:spcPct val="50000"/>
              </a:spcBef>
            </a:pPr>
            <a:endParaRPr lang="hr-HR" b="1" dirty="0">
              <a:solidFill>
                <a:schemeClr val="tx1"/>
              </a:solidFill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0" y="69269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0" y="6238875"/>
            <a:ext cx="508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23776"/>
            <a:ext cx="9057456" cy="468920"/>
          </a:xfrm>
        </p:spPr>
        <p:txBody>
          <a:bodyPr/>
          <a:lstStyle/>
          <a:p>
            <a:pPr algn="r"/>
            <a:r>
              <a:rPr lang="hr-HR" sz="1800" b="1" cap="all" dirty="0" smtClean="0">
                <a:solidFill>
                  <a:schemeClr val="tx1"/>
                </a:solidFill>
                <a:latin typeface="Arial Narrow" panose="020B0606020202030204" pitchFamily="34" charset="0"/>
                <a:cs typeface="Times New Roman" pitchFamily="18" charset="0"/>
              </a:rPr>
              <a:t>Plan prostornog ureĐnja - Programski podaci</a:t>
            </a:r>
            <a:endParaRPr lang="hr-HR" sz="1800" b="1" cap="all" dirty="0">
              <a:solidFill>
                <a:schemeClr val="tx1"/>
              </a:solidFill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829548" y="6433591"/>
            <a:ext cx="29479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 dirty="0">
                <a:ln w="0">
                  <a:noFill/>
                </a:ln>
                <a:solidFill>
                  <a:schemeClr val="tx1"/>
                </a:solidFill>
              </a:rPr>
              <a:t>6</a:t>
            </a:r>
            <a:r>
              <a:rPr lang="hr-HR" sz="1400" b="1" dirty="0" smtClean="0">
                <a:ln w="0">
                  <a:noFill/>
                </a:ln>
                <a:solidFill>
                  <a:schemeClr val="tx1"/>
                </a:solidFill>
              </a:rPr>
              <a:t>.</a:t>
            </a:r>
            <a:endParaRPr lang="hr-HR" sz="1400" b="1" dirty="0">
              <a:ln w="0"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4" name="Picture 7" descr="Logo_d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5827713"/>
            <a:ext cx="1363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 bwMode="auto">
          <a:xfrm>
            <a:off x="2095480" y="4357694"/>
            <a:ext cx="914400" cy="9144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1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 Narrow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881826" y="3500438"/>
            <a:ext cx="914400" cy="9144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1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 Narrow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881826" y="3500438"/>
            <a:ext cx="914400" cy="9144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1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 Narrow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7453330" y="3214686"/>
            <a:ext cx="914400" cy="9144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1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 Narrow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0239412" y="2214554"/>
            <a:ext cx="914400" cy="9144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1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 Narrow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59552" y="908720"/>
            <a:ext cx="45019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algn="just"/>
            <a:r>
              <a:rPr lang="hr-HR" sz="1400" dirty="0" smtClean="0"/>
              <a:t>	</a:t>
            </a:r>
            <a:r>
              <a:rPr lang="vi-VN" sz="1400" dirty="0" smtClean="0"/>
              <a:t>Detaljnijom </a:t>
            </a:r>
            <a:r>
              <a:rPr lang="vi-VN" sz="1400" dirty="0"/>
              <a:t>razradom GUP-om utvrđene osnovne namjene prostor je podijeljen na sljedeće namjene:</a:t>
            </a:r>
          </a:p>
          <a:p>
            <a:pPr marL="177800" indent="-177800" algn="just"/>
            <a:r>
              <a:rPr lang="hr-HR" sz="1400" dirty="0" smtClean="0"/>
              <a:t>	</a:t>
            </a:r>
          </a:p>
          <a:p>
            <a:pPr marL="177800" indent="-177800" algn="just"/>
            <a:r>
              <a:rPr lang="hr-HR" sz="1400" dirty="0"/>
              <a:t>	</a:t>
            </a:r>
            <a:r>
              <a:rPr lang="vi-VN" sz="1400" dirty="0" smtClean="0"/>
              <a:t>MJEŠOVITA</a:t>
            </a:r>
            <a:r>
              <a:rPr lang="vi-VN" sz="1400" dirty="0"/>
              <a:t>, PRETEŽITO STAMBENA NAMJENA (M1) </a:t>
            </a:r>
          </a:p>
          <a:p>
            <a:pPr marL="177800" indent="-177800" algn="just"/>
            <a:r>
              <a:rPr lang="vi-VN" sz="1400" dirty="0"/>
              <a:t>-	mješovita, pretežito stambena namjena (M1-1) - zona visoke gradnje  </a:t>
            </a:r>
          </a:p>
          <a:p>
            <a:pPr marL="177800" indent="-177800" algn="just"/>
            <a:r>
              <a:rPr lang="vi-VN" sz="1400" dirty="0"/>
              <a:t>-	mješovita, pretežito stambena namjena (M1-2, M1-3) - zona srednje gradnje  </a:t>
            </a:r>
          </a:p>
          <a:p>
            <a:pPr marL="177800" indent="-177800" algn="just"/>
            <a:r>
              <a:rPr lang="hr-HR" sz="1400" dirty="0" smtClean="0"/>
              <a:t>	</a:t>
            </a:r>
            <a:r>
              <a:rPr lang="vi-VN" sz="1400" dirty="0" smtClean="0"/>
              <a:t>JAVNA </a:t>
            </a:r>
            <a:r>
              <a:rPr lang="vi-VN" sz="1400" dirty="0"/>
              <a:t>I DRUŠTVENA NAMJENA (D)</a:t>
            </a:r>
          </a:p>
          <a:p>
            <a:pPr marL="177800" indent="-177800" algn="just"/>
            <a:r>
              <a:rPr lang="hr-HR" sz="1400" dirty="0" smtClean="0"/>
              <a:t>	</a:t>
            </a:r>
            <a:r>
              <a:rPr lang="vi-VN" sz="1400" dirty="0" smtClean="0"/>
              <a:t>JAVNO </a:t>
            </a:r>
            <a:r>
              <a:rPr lang="vi-VN" sz="1400" dirty="0"/>
              <a:t>ZELENILO </a:t>
            </a:r>
          </a:p>
          <a:p>
            <a:pPr marL="177800" indent="-177800" algn="just"/>
            <a:r>
              <a:rPr lang="vi-VN" sz="1400" dirty="0"/>
              <a:t>-	parkovno uređena površina s dječjim igralištima (Z1-1)</a:t>
            </a:r>
          </a:p>
          <a:p>
            <a:pPr marL="177800" indent="-177800" algn="just"/>
            <a:r>
              <a:rPr lang="vi-VN" sz="1400" dirty="0"/>
              <a:t>-	parkovno uređena površina (Z1-2)</a:t>
            </a:r>
          </a:p>
          <a:p>
            <a:pPr marL="177800" indent="-177800" algn="just"/>
            <a:r>
              <a:rPr lang="vi-VN" sz="1400" dirty="0"/>
              <a:t>-	parkovno uređena površina zaštitnog zelenila (Zz)</a:t>
            </a:r>
          </a:p>
          <a:p>
            <a:pPr marL="177800" indent="-177800" algn="just"/>
            <a:r>
              <a:rPr lang="hr-HR" sz="1400" dirty="0" smtClean="0"/>
              <a:t>	</a:t>
            </a:r>
            <a:r>
              <a:rPr lang="vi-VN" sz="1400" dirty="0" smtClean="0"/>
              <a:t>PROMETNE </a:t>
            </a:r>
            <a:r>
              <a:rPr lang="vi-VN" sz="1400" dirty="0"/>
              <a:t>POVRŠINE</a:t>
            </a:r>
          </a:p>
          <a:p>
            <a:pPr marL="177800" indent="-177800" algn="just"/>
            <a:r>
              <a:rPr lang="vi-VN" sz="1400" dirty="0"/>
              <a:t>-	ostale ulice </a:t>
            </a:r>
          </a:p>
          <a:p>
            <a:pPr marL="177800" indent="-177800" algn="just"/>
            <a:r>
              <a:rPr lang="vi-VN" sz="1400" dirty="0"/>
              <a:t>-	trg - parkovni ( pješačka i kolno-pješačka površina)</a:t>
            </a:r>
          </a:p>
          <a:p>
            <a:pPr marL="177800" indent="-177800" algn="just"/>
            <a:r>
              <a:rPr lang="hr-HR" sz="1400" dirty="0" smtClean="0"/>
              <a:t>	</a:t>
            </a:r>
            <a:r>
              <a:rPr lang="vi-VN" sz="1400" dirty="0" smtClean="0"/>
              <a:t>POVRŠINE </a:t>
            </a:r>
            <a:r>
              <a:rPr lang="vi-VN" sz="1400" dirty="0"/>
              <a:t>KOMUNALNE INFRASTRUKTURE</a:t>
            </a:r>
          </a:p>
          <a:p>
            <a:pPr marL="177800" indent="-177800" algn="just"/>
            <a:r>
              <a:rPr lang="vi-VN" sz="1400" dirty="0"/>
              <a:t>-	transformatorske stanice (IS-1)</a:t>
            </a:r>
          </a:p>
          <a:p>
            <a:pPr marL="177800" indent="-177800" algn="just"/>
            <a:r>
              <a:rPr lang="hr-HR" sz="1400" dirty="0" smtClean="0"/>
              <a:t>	</a:t>
            </a:r>
          </a:p>
          <a:p>
            <a:pPr marL="177800" indent="-177800" algn="just"/>
            <a:r>
              <a:rPr lang="hr-HR" sz="1400" dirty="0" smtClean="0"/>
              <a:t>	</a:t>
            </a:r>
            <a:endParaRPr lang="vi-VN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87456" y="699592"/>
            <a:ext cx="456554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r-HR" sz="1400" b="1" u="sng" dirty="0" smtClean="0"/>
              <a:t>PLAN </a:t>
            </a:r>
            <a:r>
              <a:rPr lang="hr-HR" sz="1400" b="1" u="sng" dirty="0"/>
              <a:t>PROSTORNOG UREĐENJA</a:t>
            </a:r>
          </a:p>
          <a:p>
            <a:pPr algn="just"/>
            <a:r>
              <a:rPr lang="vi-VN" sz="1400" b="1" u="sng" dirty="0" smtClean="0"/>
              <a:t>PROGRAMSKI PODACI</a:t>
            </a:r>
            <a:endParaRPr lang="hr-HR" sz="1400" b="1" u="sng" dirty="0" smtClean="0"/>
          </a:p>
          <a:p>
            <a:pPr algn="just"/>
            <a:endParaRPr lang="vi-VN" sz="1400" u="sng" dirty="0"/>
          </a:p>
          <a:p>
            <a:pPr algn="just"/>
            <a:r>
              <a:rPr lang="vi-VN" sz="1400" dirty="0"/>
              <a:t>Površina obuhvata Plana iznosi  cca 2,94 ha.</a:t>
            </a:r>
          </a:p>
          <a:p>
            <a:pPr algn="just"/>
            <a:r>
              <a:rPr lang="vi-VN" sz="1400" dirty="0"/>
              <a:t>Budući da se Planom određuju sadržaji obuhvata, za namjenu (M1) određen je minimalni broj i veličina građevnih čestica i to tako da svakoj namjenskoj zoni odgovara minimalno jedna građevna čestica, a maksimalni broj građevnih čestica utvrdit će se provedbom Plana s obzirom na propisanu najmanju veličinu građevne čestice. Za ostale namjene/sadržaje (javne i društvene namjene s javnom garažom, zelene površine s ili bez dječjih igrališta, prometne i infrastrukturne površine) svakoj zoni odgovara jedna građevna </a:t>
            </a:r>
            <a:r>
              <a:rPr lang="vi-VN" sz="1400" dirty="0" smtClean="0"/>
              <a:t>čestica. </a:t>
            </a:r>
            <a:endParaRPr lang="hr-HR" sz="1400" dirty="0" smtClean="0"/>
          </a:p>
          <a:p>
            <a:pPr algn="just"/>
            <a:endParaRPr lang="hr-HR" sz="1400" dirty="0" smtClean="0"/>
          </a:p>
          <a:p>
            <a:pPr algn="just"/>
            <a:r>
              <a:rPr lang="vi-VN" sz="1400" b="1" u="sng" dirty="0" smtClean="0"/>
              <a:t>OSNOVNA NAMJENA PROSTORA</a:t>
            </a:r>
          </a:p>
          <a:p>
            <a:pPr algn="just"/>
            <a:endParaRPr lang="vi-VN" sz="1400" dirty="0"/>
          </a:p>
          <a:p>
            <a:pPr algn="just"/>
            <a:r>
              <a:rPr lang="vi-VN" sz="1400" dirty="0"/>
              <a:t>Obuhvat Plana u osnovnoj namjeni čine zone mješovite-pretežito stambene namjene, javne i društvene namjene te javne zelene i prometne površine.  u kojoj su zastupljene djelatnosti trgovine, usluga, ugostiteljstva, uredskog poslovanja (agencije, zastupništva i sl.) te benzinska postaja.</a:t>
            </a:r>
          </a:p>
          <a:p>
            <a:pPr algn="just"/>
            <a:r>
              <a:rPr lang="vi-VN" sz="1400" dirty="0" smtClean="0"/>
              <a:t>Između </a:t>
            </a:r>
            <a:r>
              <a:rPr lang="vi-VN" sz="1400" dirty="0"/>
              <a:t>zone mješovite namjene i istočne granice obuhvata javno se zelenilo formira s funkcijom zaštite kulturnog dobra (crkve Sv. </a:t>
            </a:r>
            <a:r>
              <a:rPr lang="vi-VN" sz="1400" dirty="0" smtClean="0"/>
              <a:t>Mare). </a:t>
            </a:r>
          </a:p>
          <a:p>
            <a:pPr algn="just"/>
            <a:endParaRPr lang="vi-VN" sz="1400" dirty="0" smtClean="0"/>
          </a:p>
        </p:txBody>
      </p:sp>
    </p:spTree>
    <p:extLst>
      <p:ext uri="{BB962C8B-B14F-4D97-AF65-F5344CB8AC3E}">
        <p14:creationId xmlns:p14="http://schemas.microsoft.com/office/powerpoint/2010/main" val="71468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1052513" y="6238875"/>
            <a:ext cx="88534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073275" y="6237288"/>
            <a:ext cx="7700963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b="1" cap="all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SAŽETAK ZA JAVNOST </a:t>
            </a:r>
            <a:r>
              <a:rPr lang="hr-HR" b="1" dirty="0">
                <a:solidFill>
                  <a:schemeClr val="tx1"/>
                </a:solidFill>
                <a:latin typeface="+mj-lt"/>
              </a:rPr>
              <a:t>– </a:t>
            </a:r>
            <a:r>
              <a:rPr lang="vi-VN" b="1" dirty="0">
                <a:solidFill>
                  <a:schemeClr val="tx1"/>
                </a:solidFill>
                <a:latin typeface="+mj-lt"/>
              </a:rPr>
              <a:t>Urbanistički plan uređenja stambene zone Bioci – Sv. Mara</a:t>
            </a:r>
            <a:endParaRPr lang="hr-HR" b="1" dirty="0">
              <a:solidFill>
                <a:schemeClr val="tx1"/>
              </a:solidFill>
              <a:latin typeface="+mj-lt"/>
            </a:endParaRPr>
          </a:p>
          <a:p>
            <a:pPr>
              <a:spcBef>
                <a:spcPct val="50000"/>
              </a:spcBef>
            </a:pPr>
            <a:endParaRPr lang="hr-HR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0" y="69269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0" y="6238875"/>
            <a:ext cx="508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23776"/>
            <a:ext cx="9057456" cy="468920"/>
          </a:xfrm>
        </p:spPr>
        <p:txBody>
          <a:bodyPr/>
          <a:lstStyle/>
          <a:p>
            <a:pPr algn="r"/>
            <a:r>
              <a:rPr lang="hr-HR" sz="1800" b="1" cap="all" dirty="0" smtClean="0">
                <a:solidFill>
                  <a:schemeClr val="tx1"/>
                </a:solidFill>
                <a:latin typeface="Arial Narrow" panose="020B0606020202030204" pitchFamily="34" charset="0"/>
                <a:cs typeface="Times New Roman" pitchFamily="18" charset="0"/>
              </a:rPr>
              <a:t>Iskaz namjene površina</a:t>
            </a:r>
            <a:endParaRPr lang="hr-HR" sz="1800" b="1" cap="all" dirty="0">
              <a:solidFill>
                <a:schemeClr val="tx1"/>
              </a:solidFill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829548" y="6433591"/>
            <a:ext cx="29479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 dirty="0">
                <a:ln w="0">
                  <a:noFill/>
                </a:ln>
                <a:solidFill>
                  <a:schemeClr val="tx1"/>
                </a:solidFill>
              </a:rPr>
              <a:t>7</a:t>
            </a:r>
            <a:r>
              <a:rPr lang="hr-HR" sz="1400" b="1" dirty="0" smtClean="0">
                <a:ln w="0">
                  <a:noFill/>
                </a:ln>
                <a:solidFill>
                  <a:schemeClr val="tx1"/>
                </a:solidFill>
              </a:rPr>
              <a:t>.</a:t>
            </a:r>
            <a:endParaRPr lang="hr-HR" sz="1400" b="1" dirty="0">
              <a:ln w="0"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4" name="Picture 7" descr="Logo_d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5827713"/>
            <a:ext cx="1363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893146" y="1052736"/>
            <a:ext cx="4824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895350">
              <a:tabLst>
                <a:tab pos="266700" algn="l"/>
              </a:tabLst>
            </a:pPr>
            <a:r>
              <a:rPr lang="hr-HR" sz="1400" b="1" u="sng" dirty="0" smtClean="0"/>
              <a:t>ISKAZ PROSTORNIH POKAZATELJA ZA NAMJENU, </a:t>
            </a:r>
          </a:p>
          <a:p>
            <a:pPr algn="l" defTabSz="895350">
              <a:tabLst>
                <a:tab pos="266700" algn="l"/>
              </a:tabLst>
            </a:pPr>
            <a:r>
              <a:rPr lang="hr-HR" sz="1400" b="1" u="sng" dirty="0" smtClean="0"/>
              <a:t>NAČIN KORIŠTENJA I UREĐENJA POVRŠINA</a:t>
            </a:r>
          </a:p>
          <a:p>
            <a:pPr algn="l"/>
            <a:endParaRPr lang="hr-HR" sz="1400" dirty="0" smtClean="0"/>
          </a:p>
          <a:p>
            <a:pPr algn="l"/>
            <a:r>
              <a:rPr lang="hr-HR" sz="1400" dirty="0" smtClean="0"/>
              <a:t>TABLICA </a:t>
            </a:r>
            <a:r>
              <a:rPr lang="hr-HR" sz="1400" dirty="0"/>
              <a:t>1. - ISKAZ NAMJENE POVRŠINA  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012900"/>
              </p:ext>
            </p:extLst>
          </p:nvPr>
        </p:nvGraphicFramePr>
        <p:xfrm>
          <a:off x="4880992" y="1988840"/>
          <a:ext cx="4608512" cy="3600400"/>
        </p:xfrm>
        <a:graphic>
          <a:graphicData uri="http://schemas.openxmlformats.org/drawingml/2006/table">
            <a:tbl>
              <a:tblPr firstRow="1" firstCol="1" bandRow="1"/>
              <a:tblGrid>
                <a:gridCol w="792088"/>
                <a:gridCol w="2376264"/>
                <a:gridCol w="720080"/>
                <a:gridCol w="720080"/>
              </a:tblGrid>
              <a:tr h="415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Planska oznaka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Namjena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Površina</a:t>
                      </a:r>
                      <a:endParaRPr lang="hr-HR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m</a:t>
                      </a:r>
                      <a:r>
                        <a:rPr lang="hr-HR" sz="1100" baseline="30000" dirty="0">
                          <a:effectLst/>
                        </a:rPr>
                        <a:t>2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%</a:t>
                      </a:r>
                      <a:endParaRPr lang="hr-HR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obuhvata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  <a:tr h="3236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M1-1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MJEŠOVITA – PRETEŽITO STAMBENA – zona visoke gradnje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8979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30,49%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  <a:tr h="3236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M1-2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MJEŠOVITA – PRETEŽITO STAMBENA – zona srednje gradnje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7594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25,79%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  <a:tr h="3236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M1-3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MJEŠOVITA – PRETEŽITO STAMBENA – zona srednje gradnje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5291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17,97%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  <a:tr h="161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D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JAVNA I DRUŠTVENA NAMJENA 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1003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3,41%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  <a:tr h="3236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Z1-1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JAVNA ZELENA POVRŠINA – park s dječjim igralištem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1492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5,07%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  <a:tr h="161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Z1-2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JAVNA ZELENA POVRŠINA 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162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0,55%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  <a:tr h="3236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ZZ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JAVNA ZELENA POVRŠINA – PARK KAO ZAŠTITNO ZELENILO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1039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3,53%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  <a:tr h="485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 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PROMETNE POVRŠINE - ulice</a:t>
                      </a:r>
                      <a:endParaRPr lang="hr-HR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                                       </a:t>
                      </a:r>
                      <a:r>
                        <a:rPr lang="hr-HR" sz="1100" dirty="0" smtClean="0">
                          <a:effectLst/>
                        </a:rPr>
                        <a:t>   </a:t>
                      </a:r>
                      <a:r>
                        <a:rPr lang="hr-HR" sz="1100" dirty="0">
                          <a:effectLst/>
                        </a:rPr>
                        <a:t>- ulice u obuhvatu, izvan zone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742</a:t>
                      </a:r>
                      <a:endParaRPr lang="hr-HR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2601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2,52%</a:t>
                      </a:r>
                      <a:endParaRPr lang="hr-HR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8,83%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  <a:tr h="161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T-Z1</a:t>
                      </a:r>
                      <a:r>
                        <a:rPr lang="hr-HR" sz="1100" strike="sngStrike">
                          <a:effectLst/>
                        </a:rPr>
                        <a:t> 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TRG - parkovni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437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1,48%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  <a:tr h="3236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IS1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INFRASTRUKTURA </a:t>
                      </a:r>
                      <a:r>
                        <a:rPr lang="hr-HR" sz="1100" dirty="0" smtClean="0">
                          <a:effectLst/>
                        </a:rPr>
                        <a:t>- </a:t>
                      </a:r>
                      <a:r>
                        <a:rPr lang="hr-HR" sz="1100" dirty="0">
                          <a:effectLst/>
                        </a:rPr>
                        <a:t>nove transformatorske stanice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107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0,36%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  <a:tr h="161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OBUHVAT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 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>
                          <a:effectLst/>
                        </a:rPr>
                        <a:t>29.447</a:t>
                      </a:r>
                      <a:endParaRPr lang="hr-HR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100" dirty="0">
                          <a:effectLst/>
                        </a:rPr>
                        <a:t>100</a:t>
                      </a:r>
                      <a:endParaRPr lang="hr-H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5" marR="53975" marT="0" marB="0"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74241" y="908720"/>
            <a:ext cx="417860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algn="just"/>
            <a:r>
              <a:rPr lang="hr-HR" sz="1400" b="1" dirty="0" smtClean="0"/>
              <a:t>	</a:t>
            </a:r>
            <a:r>
              <a:rPr lang="vi-VN" sz="1400" b="1" dirty="0"/>
              <a:t>U zoni mješovite</a:t>
            </a:r>
            <a:r>
              <a:rPr lang="vi-VN" sz="1400" dirty="0"/>
              <a:t>, pretežito </a:t>
            </a:r>
            <a:r>
              <a:rPr lang="vi-VN" sz="1400" dirty="0" smtClean="0"/>
              <a:t>stamene </a:t>
            </a:r>
            <a:r>
              <a:rPr lang="vi-VN" sz="1400" dirty="0"/>
              <a:t>namjene grade se, održavaju i uređuju višestambene građevine moguće sa sadržajima koji dopunjuju osnovnu namjenu, ali je ne ometaju (trgovina, osobne usluge, poslovni prostori, uredi, javni i društveni sadržaji i sl.), zelene površine (parkovi i dječja igrališta), prometne površine – kolne, kolnopješačke i pješačke površine garaže i parkirališta (moguće i kao javne), infrastrukturne i komunalne građevine i uređaji. </a:t>
            </a:r>
          </a:p>
          <a:p>
            <a:pPr marL="177800" indent="-177800" algn="just"/>
            <a:endParaRPr lang="hr-HR" sz="1400" dirty="0" smtClean="0"/>
          </a:p>
          <a:p>
            <a:pPr marL="177800" indent="-177800" algn="just"/>
            <a:r>
              <a:rPr lang="hr-HR" sz="1400" dirty="0" smtClean="0"/>
              <a:t>	</a:t>
            </a:r>
            <a:r>
              <a:rPr lang="vi-VN" sz="1400" b="1" dirty="0" smtClean="0"/>
              <a:t>U </a:t>
            </a:r>
            <a:r>
              <a:rPr lang="vi-VN" sz="1400" b="1" dirty="0"/>
              <a:t>zoni javne i društvene </a:t>
            </a:r>
            <a:r>
              <a:rPr lang="vi-VN" sz="1400" dirty="0"/>
              <a:t>namjene gradi se, održava i uređuje građevina javne i društvene namjene s pratećim vanjskim površinama, infrastrukturne i komunalne građevine i uređaji uključivo, u podzemnoj etaži, javna garaža.</a:t>
            </a:r>
          </a:p>
          <a:p>
            <a:pPr marL="177800" indent="-177800" algn="just"/>
            <a:endParaRPr lang="vi-VN" sz="1400" dirty="0"/>
          </a:p>
          <a:p>
            <a:pPr marL="177800" indent="-177800" algn="just"/>
            <a:r>
              <a:rPr lang="hr-HR" sz="1400" dirty="0" smtClean="0"/>
              <a:t>	</a:t>
            </a:r>
            <a:r>
              <a:rPr lang="vi-VN" sz="1400" b="1" dirty="0" smtClean="0"/>
              <a:t>U </a:t>
            </a:r>
            <a:r>
              <a:rPr lang="vi-VN" sz="1400" b="1" dirty="0"/>
              <a:t>zonama javnog zelenila </a:t>
            </a:r>
            <a:r>
              <a:rPr lang="vi-VN" sz="1400" dirty="0"/>
              <a:t>uređuju se parkovi sa ili bez dječjih igrališta, postavlja javna rasvjeta i neophodna infrastruktura, te urbana oprema (klupe, koševi za otpatke, javne sanitarije i dr.).  </a:t>
            </a:r>
          </a:p>
          <a:p>
            <a:pPr marL="177800" indent="-177800" algn="just"/>
            <a:endParaRPr lang="vi-VN" sz="1400" dirty="0"/>
          </a:p>
        </p:txBody>
      </p:sp>
    </p:spTree>
    <p:extLst>
      <p:ext uri="{BB962C8B-B14F-4D97-AF65-F5344CB8AC3E}">
        <p14:creationId xmlns:p14="http://schemas.microsoft.com/office/powerpoint/2010/main" val="337256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1052513" y="6238875"/>
            <a:ext cx="88534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073275" y="6237288"/>
            <a:ext cx="7700963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b="1" dirty="0">
                <a:solidFill>
                  <a:srgbClr val="FF0000"/>
                </a:solidFill>
              </a:rPr>
              <a:t> </a:t>
            </a:r>
            <a:r>
              <a:rPr lang="hr-HR" b="1" cap="all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SAŽETAK ZA JAVNOST </a:t>
            </a:r>
            <a:r>
              <a:rPr lang="hr-HR" b="1" dirty="0">
                <a:solidFill>
                  <a:schemeClr val="tx1"/>
                </a:solidFill>
                <a:latin typeface="+mj-lt"/>
              </a:rPr>
              <a:t>– </a:t>
            </a:r>
            <a:r>
              <a:rPr lang="vi-VN" b="1" dirty="0">
                <a:solidFill>
                  <a:schemeClr val="tx1"/>
                </a:solidFill>
                <a:latin typeface="+mj-lt"/>
              </a:rPr>
              <a:t>Urbanistički plan uređenja stambene zone Bioci – Sv. Mara</a:t>
            </a:r>
            <a:endParaRPr lang="hr-HR" b="1" dirty="0">
              <a:solidFill>
                <a:schemeClr val="tx1"/>
              </a:solidFill>
              <a:latin typeface="+mj-lt"/>
            </a:endParaRPr>
          </a:p>
          <a:p>
            <a:pPr>
              <a:spcBef>
                <a:spcPct val="50000"/>
              </a:spcBef>
            </a:pPr>
            <a:endParaRPr lang="hr-HR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0" y="69269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0" y="6238875"/>
            <a:ext cx="508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223776"/>
            <a:ext cx="9057456" cy="468920"/>
          </a:xfrm>
        </p:spPr>
        <p:txBody>
          <a:bodyPr/>
          <a:lstStyle/>
          <a:p>
            <a:pPr algn="r"/>
            <a:r>
              <a:rPr lang="hr-HR" sz="1800" b="1" cap="all" dirty="0" smtClean="0">
                <a:solidFill>
                  <a:schemeClr val="tx1"/>
                </a:solidFill>
                <a:latin typeface="Arial Narrow" panose="020B0606020202030204" pitchFamily="34" charset="0"/>
                <a:cs typeface="Times New Roman" pitchFamily="18" charset="0"/>
              </a:rPr>
              <a:t>Iskaz namjene površina</a:t>
            </a:r>
            <a:endParaRPr lang="hr-HR" sz="1800" b="1" cap="all" dirty="0">
              <a:solidFill>
                <a:schemeClr val="tx1"/>
              </a:solidFill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829548" y="6433591"/>
            <a:ext cx="29479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400" b="1" dirty="0">
                <a:ln w="0">
                  <a:noFill/>
                </a:ln>
                <a:solidFill>
                  <a:schemeClr val="tx1"/>
                </a:solidFill>
              </a:rPr>
              <a:t>7</a:t>
            </a:r>
            <a:r>
              <a:rPr lang="hr-HR" sz="1400" b="1" dirty="0" smtClean="0">
                <a:ln w="0">
                  <a:noFill/>
                </a:ln>
                <a:solidFill>
                  <a:schemeClr val="tx1"/>
                </a:solidFill>
              </a:rPr>
              <a:t>.</a:t>
            </a:r>
            <a:endParaRPr lang="hr-HR" sz="1400" b="1" dirty="0">
              <a:ln w="0"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4" name="Picture 7" descr="Logo_do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5827713"/>
            <a:ext cx="13636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274241" y="908720"/>
            <a:ext cx="417860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algn="just"/>
            <a:r>
              <a:rPr lang="hr-HR" sz="1400" b="1" dirty="0" smtClean="0"/>
              <a:t>	Ulična mreža</a:t>
            </a:r>
            <a:r>
              <a:rPr lang="vi-VN" sz="1400" dirty="0" smtClean="0"/>
              <a:t> </a:t>
            </a:r>
            <a:endParaRPr lang="hr-HR" sz="1400" dirty="0" smtClean="0"/>
          </a:p>
          <a:p>
            <a:pPr marL="177800" indent="-177800" algn="just"/>
            <a:r>
              <a:rPr lang="hr-HR" sz="1400" dirty="0" smtClean="0"/>
              <a:t>	Rješenja </a:t>
            </a:r>
            <a:r>
              <a:rPr lang="hr-HR" sz="1400" dirty="0"/>
              <a:t>ulične mreže i prometnih površina unutar obuhvata Plana temelje se na rješenjima GUP-a (grafički i tekstualno) i sljedećim načelima</a:t>
            </a:r>
            <a:r>
              <a:rPr lang="hr-HR" sz="1400" dirty="0" smtClean="0"/>
              <a:t>:</a:t>
            </a:r>
          </a:p>
          <a:p>
            <a:pPr marL="285750" indent="-285750" algn="just">
              <a:buFontTx/>
              <a:buChar char="-"/>
            </a:pPr>
            <a:r>
              <a:rPr lang="hr-HR" sz="1400" dirty="0" smtClean="0"/>
              <a:t>povećanje </a:t>
            </a:r>
            <a:r>
              <a:rPr lang="hr-HR" sz="1400" dirty="0"/>
              <a:t>osnovnih elemenata opremljenosti </a:t>
            </a:r>
            <a:r>
              <a:rPr lang="hr-HR" sz="1400" dirty="0" smtClean="0"/>
              <a:t>ulica</a:t>
            </a:r>
          </a:p>
          <a:p>
            <a:pPr algn="just">
              <a:tabLst>
                <a:tab pos="271463" algn="l"/>
                <a:tab pos="361950" algn="l"/>
              </a:tabLst>
            </a:pPr>
            <a:r>
              <a:rPr lang="hr-HR" sz="1400" dirty="0" smtClean="0"/>
              <a:t>- 	nekategorizirane </a:t>
            </a:r>
            <a:r>
              <a:rPr lang="hr-HR" sz="1400" dirty="0"/>
              <a:t>nove prometnice/sabirne ulice moraju </a:t>
            </a:r>
            <a:r>
              <a:rPr lang="hr-HR" sz="1400" dirty="0" smtClean="0"/>
              <a:t>	imati </a:t>
            </a:r>
            <a:r>
              <a:rPr lang="hr-HR" sz="1400" dirty="0"/>
              <a:t>koridor širok najmanje 9,0 m</a:t>
            </a:r>
            <a:r>
              <a:rPr lang="hr-HR" sz="1400" dirty="0" smtClean="0"/>
              <a:t>,</a:t>
            </a:r>
            <a:endParaRPr lang="hr-HR" sz="1400" dirty="0"/>
          </a:p>
          <a:p>
            <a:pPr marL="177800" indent="-177800" algn="just"/>
            <a:endParaRPr lang="vi-VN" sz="1400" dirty="0"/>
          </a:p>
          <a:p>
            <a:pPr marL="177800" indent="-177800" algn="just"/>
            <a:r>
              <a:rPr lang="hr-HR" sz="1400" dirty="0" smtClean="0"/>
              <a:t>	</a:t>
            </a:r>
            <a:r>
              <a:rPr lang="hr-HR" sz="1400" b="1" dirty="0"/>
              <a:t>Pješački </a:t>
            </a:r>
            <a:r>
              <a:rPr lang="hr-HR" sz="1400" b="1" dirty="0" smtClean="0"/>
              <a:t>promet</a:t>
            </a:r>
          </a:p>
          <a:p>
            <a:pPr marL="177800" indent="-177800" algn="just"/>
            <a:r>
              <a:rPr lang="hr-HR" sz="1400" b="1" dirty="0"/>
              <a:t>	</a:t>
            </a:r>
            <a:r>
              <a:rPr lang="vi-VN" sz="1400" dirty="0" smtClean="0"/>
              <a:t>Pješački </a:t>
            </a:r>
            <a:r>
              <a:rPr lang="vi-VN" sz="1400" dirty="0"/>
              <a:t>promet se odvija unutar koridora prometnica u širini nogostupa od min. 1,50 m planiranog jednostran ili obostrano, ovisno o planiranom poprečnom presjeku.</a:t>
            </a:r>
          </a:p>
          <a:p>
            <a:pPr marL="177800" indent="-177800" algn="just"/>
            <a:r>
              <a:rPr lang="hr-HR" sz="1400" dirty="0" smtClean="0"/>
              <a:t>	</a:t>
            </a:r>
            <a:r>
              <a:rPr lang="vi-VN" sz="1400" dirty="0" smtClean="0"/>
              <a:t>Planira </a:t>
            </a:r>
            <a:r>
              <a:rPr lang="vi-VN" sz="1400" dirty="0"/>
              <a:t>se izgradnja </a:t>
            </a:r>
            <a:r>
              <a:rPr lang="vi-VN" sz="1400" b="1" dirty="0"/>
              <a:t>trga - parkovnog</a:t>
            </a:r>
            <a:r>
              <a:rPr lang="vi-VN" sz="1400" dirty="0"/>
              <a:t>,  u sustavu javnih prometnih površina, kao pješačke i djelomično kao kolno-pješačke površine, u krajnjem istočnom dijelu, za povremeni pristup dostavnih vozila </a:t>
            </a:r>
            <a:r>
              <a:rPr lang="vi-VN" sz="1400" dirty="0" smtClean="0"/>
              <a:t>građevin</a:t>
            </a:r>
            <a:r>
              <a:rPr lang="hr-HR" sz="1400" dirty="0" smtClean="0"/>
              <a:t>a</a:t>
            </a:r>
            <a:r>
              <a:rPr lang="vi-VN" sz="1400" dirty="0" smtClean="0"/>
              <a:t> </a:t>
            </a:r>
            <a:r>
              <a:rPr lang="vi-VN" sz="1400" dirty="0"/>
              <a:t>javne i društvene namjene.</a:t>
            </a:r>
          </a:p>
          <a:p>
            <a:pPr marL="177800" indent="-177800" algn="just"/>
            <a:endParaRPr lang="vi-VN" sz="1400" dirty="0"/>
          </a:p>
          <a:p>
            <a:pPr marL="180975" indent="-180975" algn="l"/>
            <a:r>
              <a:rPr lang="hr-HR" sz="1400" dirty="0" smtClean="0"/>
              <a:t>	</a:t>
            </a:r>
            <a:r>
              <a:rPr lang="hr-HR" sz="1400" b="1" dirty="0"/>
              <a:t>Promet u </a:t>
            </a:r>
            <a:r>
              <a:rPr lang="hr-HR" sz="1400" b="1" dirty="0" smtClean="0"/>
              <a:t>mirovanju</a:t>
            </a:r>
          </a:p>
          <a:p>
            <a:pPr marL="180975" indent="-180975" algn="just"/>
            <a:r>
              <a:rPr lang="hr-HR" sz="1400" b="1" dirty="0"/>
              <a:t>	</a:t>
            </a:r>
            <a:r>
              <a:rPr lang="hr-HR" sz="1400" dirty="0" smtClean="0"/>
              <a:t>Promet </a:t>
            </a:r>
            <a:r>
              <a:rPr lang="hr-HR" sz="1400" dirty="0"/>
              <a:t>u mirovanju, odnosno parkiranje za planirane sadržaje u zoni obuhvata Plana, ostvaruje se na pripadajućoj čestici korisnika. </a:t>
            </a:r>
          </a:p>
          <a:p>
            <a:pPr marL="177800" indent="-177800" algn="just"/>
            <a:endParaRPr lang="vi-VN" sz="1400" dirty="0"/>
          </a:p>
        </p:txBody>
      </p:sp>
    </p:spTree>
    <p:extLst>
      <p:ext uri="{BB962C8B-B14F-4D97-AF65-F5344CB8AC3E}">
        <p14:creationId xmlns:p14="http://schemas.microsoft.com/office/powerpoint/2010/main" val="2217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1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1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9557</TotalTime>
  <Words>1517</Words>
  <Application>Microsoft Office PowerPoint</Application>
  <PresentationFormat>A4 Paper (210x297 mm)</PresentationFormat>
  <Paragraphs>213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PowerPoint Presentation</vt:lpstr>
      <vt:lpstr>ODLUKA O IZRADI PLANA</vt:lpstr>
      <vt:lpstr>RAZLOZI IZMJENA I DOPUNA PLANA, OBAVEZE IZ GUP-A I OBUHVAT PLANA</vt:lpstr>
      <vt:lpstr>CILJEVI I PROGRAMSKA POLAZIŠTA PREMA  ODLUCI O IZRADI I SMJERNICE IZ GUP-a</vt:lpstr>
      <vt:lpstr>SMJERNICE IZ GUP-a</vt:lpstr>
      <vt:lpstr>PRIJEDLOG PLANA ZA JAVNU RASPRAVU</vt:lpstr>
      <vt:lpstr>Plan prostornog ureĐnja - Programski podaci</vt:lpstr>
      <vt:lpstr>Iskaz namjene površina</vt:lpstr>
      <vt:lpstr>Iskaz namjene površina</vt:lpstr>
      <vt:lpstr>Korištenje i namjena površina</vt:lpstr>
      <vt:lpstr>Način i uveti gradnje</vt:lpstr>
    </vt:vector>
  </TitlesOfParts>
  <Company>&lt;arabianhorse&gt;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URBANISTIČKI INSTITUT HRVATSKE D.O.O.</dc:title>
  <dc:creator>uih123</dc:creator>
  <cp:lastModifiedBy>Korisnik</cp:lastModifiedBy>
  <cp:revision>778</cp:revision>
  <cp:lastPrinted>2017-12-27T07:31:38Z</cp:lastPrinted>
  <dcterms:created xsi:type="dcterms:W3CDTF">2010-06-09T07:37:43Z</dcterms:created>
  <dcterms:modified xsi:type="dcterms:W3CDTF">2017-12-27T07:32:30Z</dcterms:modified>
</cp:coreProperties>
</file>